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3"/>
  </p:notesMasterIdLst>
  <p:sldIdLst>
    <p:sldId id="271" r:id="rId3"/>
    <p:sldId id="291" r:id="rId4"/>
    <p:sldId id="272" r:id="rId5"/>
    <p:sldId id="273" r:id="rId6"/>
    <p:sldId id="275" r:id="rId7"/>
    <p:sldId id="276" r:id="rId8"/>
    <p:sldId id="277" r:id="rId9"/>
    <p:sldId id="282" r:id="rId10"/>
    <p:sldId id="290" r:id="rId11"/>
    <p:sldId id="289" r:id="rId12"/>
  </p:sldIdLst>
  <p:sldSz cx="9144000" cy="5143500" type="screen16x9"/>
  <p:notesSz cx="6858000" cy="9144000"/>
  <p:defaultTextStyle>
    <a:defPPr>
      <a:defRPr lang="ru-RU"/>
    </a:defPPr>
    <a:lvl1pPr marL="0" algn="l" defTabSz="91435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78" algn="l" defTabSz="91435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55" algn="l" defTabSz="91435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532" algn="l" defTabSz="91435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709" algn="l" defTabSz="91435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886" algn="l" defTabSz="91435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064" algn="l" defTabSz="91435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240" algn="l" defTabSz="91435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418" algn="l" defTabSz="91435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1A1E7"/>
    <a:srgbClr val="00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E25E649-3F16-4E02-A733-19D2CDBF48F0}" styleName="Средний стиль 3 -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Средний стиль 3 - 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53" autoAdjust="0"/>
    <p:restoredTop sz="94660"/>
  </p:normalViewPr>
  <p:slideViewPr>
    <p:cSldViewPr>
      <p:cViewPr>
        <p:scale>
          <a:sx n="130" d="100"/>
          <a:sy n="130" d="100"/>
        </p:scale>
        <p:origin x="-996" y="-28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335E28-0981-45E7-AFFB-F23C6D7B54D0}" type="datetimeFigureOut">
              <a:rPr lang="ru-RU" smtClean="0"/>
              <a:pPr/>
              <a:t>25.11.2024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3B6F89-E0EA-488E-BA60-AFBBB7360A3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21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Овал 12">
            <a:extLst>
              <a:ext uri="{FF2B5EF4-FFF2-40B4-BE49-F238E27FC236}">
                <a16:creationId xmlns="" xmlns:a16="http://schemas.microsoft.com/office/drawing/2014/main" id="{F9046F49-5D5B-4DE2-A3CD-F322F82C9C80}"/>
              </a:ext>
            </a:extLst>
          </p:cNvPr>
          <p:cNvSpPr/>
          <p:nvPr userDrawn="1"/>
        </p:nvSpPr>
        <p:spPr>
          <a:xfrm>
            <a:off x="7715211" y="3768315"/>
            <a:ext cx="1066828" cy="1066828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30C084F0-3DA8-4E52-9D7F-4F32E01CE81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967222" y="780158"/>
            <a:ext cx="5023412" cy="17907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43EC5600-6F15-4FD4-822E-10715A57A4C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67222" y="2639914"/>
            <a:ext cx="5023412" cy="124182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78" indent="0" algn="ctr">
              <a:buNone/>
              <a:defRPr sz="2000"/>
            </a:lvl2pPr>
            <a:lvl3pPr marL="914355" indent="0" algn="ctr">
              <a:buNone/>
              <a:defRPr sz="1800"/>
            </a:lvl3pPr>
            <a:lvl4pPr marL="1371532" indent="0" algn="ctr">
              <a:buNone/>
              <a:defRPr sz="1600"/>
            </a:lvl4pPr>
            <a:lvl5pPr marL="1828709" indent="0" algn="ctr">
              <a:buNone/>
              <a:defRPr sz="1600"/>
            </a:lvl5pPr>
            <a:lvl6pPr marL="2285886" indent="0" algn="ctr">
              <a:buNone/>
              <a:defRPr sz="1600"/>
            </a:lvl6pPr>
            <a:lvl7pPr marL="2743064" indent="0" algn="ctr">
              <a:buNone/>
              <a:defRPr sz="1600"/>
            </a:lvl7pPr>
            <a:lvl8pPr marL="3200240" indent="0" algn="ctr">
              <a:buNone/>
              <a:defRPr sz="1600"/>
            </a:lvl8pPr>
            <a:lvl9pPr marL="3657418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A7B23674-7299-4851-BA97-2F2506404C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DBA29-2747-4441-A711-7B639E784FD2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25.11.2024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82A2104A-B792-4333-871E-76311CFC01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D393370F-BF11-4C70-9E5B-C666C9F7A6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90D9B-FA0C-4FC5-A6D5-56B8065EC70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Прямоугольник 8">
            <a:extLst>
              <a:ext uri="{FF2B5EF4-FFF2-40B4-BE49-F238E27FC236}">
                <a16:creationId xmlns="" xmlns:a16="http://schemas.microsoft.com/office/drawing/2014/main" id="{6714959A-25B3-4631-8DEA-3865999DE53A}"/>
              </a:ext>
            </a:extLst>
          </p:cNvPr>
          <p:cNvSpPr/>
          <p:nvPr userDrawn="1"/>
        </p:nvSpPr>
        <p:spPr>
          <a:xfrm>
            <a:off x="0" y="-22859"/>
            <a:ext cx="2431481" cy="2453402"/>
          </a:xfrm>
          <a:custGeom>
            <a:avLst/>
            <a:gdLst>
              <a:gd name="connsiteX0" fmla="*/ 0 w 3141785"/>
              <a:gd name="connsiteY0" fmla="*/ 0 h 3255962"/>
              <a:gd name="connsiteX1" fmla="*/ 3141785 w 3141785"/>
              <a:gd name="connsiteY1" fmla="*/ 0 h 3255962"/>
              <a:gd name="connsiteX2" fmla="*/ 3141785 w 3141785"/>
              <a:gd name="connsiteY2" fmla="*/ 3255962 h 3255962"/>
              <a:gd name="connsiteX3" fmla="*/ 0 w 3141785"/>
              <a:gd name="connsiteY3" fmla="*/ 3255962 h 3255962"/>
              <a:gd name="connsiteX4" fmla="*/ 0 w 3141785"/>
              <a:gd name="connsiteY4" fmla="*/ 0 h 3255962"/>
              <a:gd name="connsiteX0" fmla="*/ 0 w 3141785"/>
              <a:gd name="connsiteY0" fmla="*/ 0 h 3255962"/>
              <a:gd name="connsiteX1" fmla="*/ 3141785 w 3141785"/>
              <a:gd name="connsiteY1" fmla="*/ 0 h 3255962"/>
              <a:gd name="connsiteX2" fmla="*/ 474785 w 3141785"/>
              <a:gd name="connsiteY2" fmla="*/ 1701482 h 3255962"/>
              <a:gd name="connsiteX3" fmla="*/ 0 w 3141785"/>
              <a:gd name="connsiteY3" fmla="*/ 3255962 h 3255962"/>
              <a:gd name="connsiteX4" fmla="*/ 0 w 3141785"/>
              <a:gd name="connsiteY4" fmla="*/ 0 h 3255962"/>
              <a:gd name="connsiteX0" fmla="*/ 0 w 3141785"/>
              <a:gd name="connsiteY0" fmla="*/ 0 h 3255962"/>
              <a:gd name="connsiteX1" fmla="*/ 3141785 w 3141785"/>
              <a:gd name="connsiteY1" fmla="*/ 0 h 3255962"/>
              <a:gd name="connsiteX2" fmla="*/ 550985 w 3141785"/>
              <a:gd name="connsiteY2" fmla="*/ 1610042 h 3255962"/>
              <a:gd name="connsiteX3" fmla="*/ 0 w 3141785"/>
              <a:gd name="connsiteY3" fmla="*/ 3255962 h 3255962"/>
              <a:gd name="connsiteX4" fmla="*/ 0 w 3141785"/>
              <a:gd name="connsiteY4" fmla="*/ 0 h 3255962"/>
              <a:gd name="connsiteX0" fmla="*/ 0 w 3141785"/>
              <a:gd name="connsiteY0" fmla="*/ 0 h 3255962"/>
              <a:gd name="connsiteX1" fmla="*/ 3141785 w 3141785"/>
              <a:gd name="connsiteY1" fmla="*/ 0 h 3255962"/>
              <a:gd name="connsiteX2" fmla="*/ 2209800 w 3141785"/>
              <a:gd name="connsiteY2" fmla="*/ 594360 h 3255962"/>
              <a:gd name="connsiteX3" fmla="*/ 550985 w 3141785"/>
              <a:gd name="connsiteY3" fmla="*/ 1610042 h 3255962"/>
              <a:gd name="connsiteX4" fmla="*/ 0 w 3141785"/>
              <a:gd name="connsiteY4" fmla="*/ 3255962 h 3255962"/>
              <a:gd name="connsiteX5" fmla="*/ 0 w 3141785"/>
              <a:gd name="connsiteY5" fmla="*/ 0 h 3255962"/>
              <a:gd name="connsiteX0" fmla="*/ 0 w 3185160"/>
              <a:gd name="connsiteY0" fmla="*/ 0 h 3255962"/>
              <a:gd name="connsiteX1" fmla="*/ 3141785 w 3185160"/>
              <a:gd name="connsiteY1" fmla="*/ 0 h 3255962"/>
              <a:gd name="connsiteX2" fmla="*/ 3185160 w 3185160"/>
              <a:gd name="connsiteY2" fmla="*/ 929640 h 3255962"/>
              <a:gd name="connsiteX3" fmla="*/ 550985 w 3185160"/>
              <a:gd name="connsiteY3" fmla="*/ 1610042 h 3255962"/>
              <a:gd name="connsiteX4" fmla="*/ 0 w 3185160"/>
              <a:gd name="connsiteY4" fmla="*/ 3255962 h 3255962"/>
              <a:gd name="connsiteX5" fmla="*/ 0 w 3185160"/>
              <a:gd name="connsiteY5" fmla="*/ 0 h 3255962"/>
              <a:gd name="connsiteX0" fmla="*/ 0 w 3279700"/>
              <a:gd name="connsiteY0" fmla="*/ 0 h 3255962"/>
              <a:gd name="connsiteX1" fmla="*/ 3141785 w 3279700"/>
              <a:gd name="connsiteY1" fmla="*/ 0 h 3255962"/>
              <a:gd name="connsiteX2" fmla="*/ 3185160 w 3279700"/>
              <a:gd name="connsiteY2" fmla="*/ 929640 h 3255962"/>
              <a:gd name="connsiteX3" fmla="*/ 550985 w 3279700"/>
              <a:gd name="connsiteY3" fmla="*/ 1610042 h 3255962"/>
              <a:gd name="connsiteX4" fmla="*/ 0 w 3279700"/>
              <a:gd name="connsiteY4" fmla="*/ 3255962 h 3255962"/>
              <a:gd name="connsiteX5" fmla="*/ 0 w 3279700"/>
              <a:gd name="connsiteY5" fmla="*/ 0 h 3255962"/>
              <a:gd name="connsiteX0" fmla="*/ 0 w 3279700"/>
              <a:gd name="connsiteY0" fmla="*/ 0 h 3255962"/>
              <a:gd name="connsiteX1" fmla="*/ 3141785 w 3279700"/>
              <a:gd name="connsiteY1" fmla="*/ 0 h 3255962"/>
              <a:gd name="connsiteX2" fmla="*/ 3185160 w 3279700"/>
              <a:gd name="connsiteY2" fmla="*/ 929640 h 3255962"/>
              <a:gd name="connsiteX3" fmla="*/ 550985 w 3279700"/>
              <a:gd name="connsiteY3" fmla="*/ 1610042 h 3255962"/>
              <a:gd name="connsiteX4" fmla="*/ 0 w 3279700"/>
              <a:gd name="connsiteY4" fmla="*/ 3255962 h 3255962"/>
              <a:gd name="connsiteX5" fmla="*/ 0 w 3279700"/>
              <a:gd name="connsiteY5" fmla="*/ 0 h 3255962"/>
              <a:gd name="connsiteX0" fmla="*/ 0 w 3279700"/>
              <a:gd name="connsiteY0" fmla="*/ 0 h 3255962"/>
              <a:gd name="connsiteX1" fmla="*/ 3141785 w 3279700"/>
              <a:gd name="connsiteY1" fmla="*/ 0 h 3255962"/>
              <a:gd name="connsiteX2" fmla="*/ 3185160 w 3279700"/>
              <a:gd name="connsiteY2" fmla="*/ 929640 h 3255962"/>
              <a:gd name="connsiteX3" fmla="*/ 550985 w 3279700"/>
              <a:gd name="connsiteY3" fmla="*/ 1610042 h 3255962"/>
              <a:gd name="connsiteX4" fmla="*/ 0 w 3279700"/>
              <a:gd name="connsiteY4" fmla="*/ 3255962 h 3255962"/>
              <a:gd name="connsiteX5" fmla="*/ 0 w 3279700"/>
              <a:gd name="connsiteY5" fmla="*/ 0 h 3255962"/>
              <a:gd name="connsiteX0" fmla="*/ 0 w 3279700"/>
              <a:gd name="connsiteY0" fmla="*/ 0 h 3255962"/>
              <a:gd name="connsiteX1" fmla="*/ 3141785 w 3279700"/>
              <a:gd name="connsiteY1" fmla="*/ 0 h 3255962"/>
              <a:gd name="connsiteX2" fmla="*/ 3185160 w 3279700"/>
              <a:gd name="connsiteY2" fmla="*/ 929640 h 3255962"/>
              <a:gd name="connsiteX3" fmla="*/ 550985 w 3279700"/>
              <a:gd name="connsiteY3" fmla="*/ 1610042 h 3255962"/>
              <a:gd name="connsiteX4" fmla="*/ 0 w 3279700"/>
              <a:gd name="connsiteY4" fmla="*/ 3255962 h 3255962"/>
              <a:gd name="connsiteX5" fmla="*/ 0 w 3279700"/>
              <a:gd name="connsiteY5" fmla="*/ 0 h 3255962"/>
              <a:gd name="connsiteX0" fmla="*/ 0 w 3279700"/>
              <a:gd name="connsiteY0" fmla="*/ 0 h 3255962"/>
              <a:gd name="connsiteX1" fmla="*/ 3141785 w 3279700"/>
              <a:gd name="connsiteY1" fmla="*/ 0 h 3255962"/>
              <a:gd name="connsiteX2" fmla="*/ 3185160 w 3279700"/>
              <a:gd name="connsiteY2" fmla="*/ 929640 h 3255962"/>
              <a:gd name="connsiteX3" fmla="*/ 550985 w 3279700"/>
              <a:gd name="connsiteY3" fmla="*/ 1610042 h 3255962"/>
              <a:gd name="connsiteX4" fmla="*/ 0 w 3279700"/>
              <a:gd name="connsiteY4" fmla="*/ 3255962 h 3255962"/>
              <a:gd name="connsiteX5" fmla="*/ 0 w 3279700"/>
              <a:gd name="connsiteY5" fmla="*/ 0 h 3255962"/>
              <a:gd name="connsiteX0" fmla="*/ 0 w 3279700"/>
              <a:gd name="connsiteY0" fmla="*/ 0 h 3255962"/>
              <a:gd name="connsiteX1" fmla="*/ 3141785 w 3279700"/>
              <a:gd name="connsiteY1" fmla="*/ 0 h 3255962"/>
              <a:gd name="connsiteX2" fmla="*/ 3185160 w 3279700"/>
              <a:gd name="connsiteY2" fmla="*/ 929640 h 3255962"/>
              <a:gd name="connsiteX3" fmla="*/ 550985 w 3279700"/>
              <a:gd name="connsiteY3" fmla="*/ 1610042 h 3255962"/>
              <a:gd name="connsiteX4" fmla="*/ 0 w 3279700"/>
              <a:gd name="connsiteY4" fmla="*/ 3255962 h 3255962"/>
              <a:gd name="connsiteX5" fmla="*/ 0 w 3279700"/>
              <a:gd name="connsiteY5" fmla="*/ 0 h 3255962"/>
              <a:gd name="connsiteX0" fmla="*/ 0 w 3279700"/>
              <a:gd name="connsiteY0" fmla="*/ 0 h 3255962"/>
              <a:gd name="connsiteX1" fmla="*/ 3141785 w 3279700"/>
              <a:gd name="connsiteY1" fmla="*/ 0 h 3255962"/>
              <a:gd name="connsiteX2" fmla="*/ 3185160 w 3279700"/>
              <a:gd name="connsiteY2" fmla="*/ 929640 h 3255962"/>
              <a:gd name="connsiteX3" fmla="*/ 550985 w 3279700"/>
              <a:gd name="connsiteY3" fmla="*/ 1610042 h 3255962"/>
              <a:gd name="connsiteX4" fmla="*/ 0 w 3279700"/>
              <a:gd name="connsiteY4" fmla="*/ 3255962 h 3255962"/>
              <a:gd name="connsiteX5" fmla="*/ 0 w 3279700"/>
              <a:gd name="connsiteY5" fmla="*/ 0 h 3255962"/>
              <a:gd name="connsiteX0" fmla="*/ 0 w 3279700"/>
              <a:gd name="connsiteY0" fmla="*/ 0 h 3255962"/>
              <a:gd name="connsiteX1" fmla="*/ 3141785 w 3279700"/>
              <a:gd name="connsiteY1" fmla="*/ 0 h 3255962"/>
              <a:gd name="connsiteX2" fmla="*/ 3185160 w 3279700"/>
              <a:gd name="connsiteY2" fmla="*/ 929640 h 3255962"/>
              <a:gd name="connsiteX3" fmla="*/ 782478 w 3279700"/>
              <a:gd name="connsiteY3" fmla="*/ 1806812 h 3255962"/>
              <a:gd name="connsiteX4" fmla="*/ 0 w 3279700"/>
              <a:gd name="connsiteY4" fmla="*/ 3255962 h 3255962"/>
              <a:gd name="connsiteX5" fmla="*/ 0 w 3279700"/>
              <a:gd name="connsiteY5" fmla="*/ 0 h 3255962"/>
              <a:gd name="connsiteX0" fmla="*/ 0 w 3279700"/>
              <a:gd name="connsiteY0" fmla="*/ 0 h 3255962"/>
              <a:gd name="connsiteX1" fmla="*/ 3141785 w 3279700"/>
              <a:gd name="connsiteY1" fmla="*/ 0 h 3255962"/>
              <a:gd name="connsiteX2" fmla="*/ 3185160 w 3279700"/>
              <a:gd name="connsiteY2" fmla="*/ 929640 h 3255962"/>
              <a:gd name="connsiteX3" fmla="*/ 782478 w 3279700"/>
              <a:gd name="connsiteY3" fmla="*/ 1806812 h 3255962"/>
              <a:gd name="connsiteX4" fmla="*/ 0 w 3279700"/>
              <a:gd name="connsiteY4" fmla="*/ 3255962 h 3255962"/>
              <a:gd name="connsiteX5" fmla="*/ 0 w 3279700"/>
              <a:gd name="connsiteY5" fmla="*/ 0 h 3255962"/>
              <a:gd name="connsiteX0" fmla="*/ 0 w 3143681"/>
              <a:gd name="connsiteY0" fmla="*/ 0 h 3255962"/>
              <a:gd name="connsiteX1" fmla="*/ 3141785 w 3143681"/>
              <a:gd name="connsiteY1" fmla="*/ 0 h 3255962"/>
              <a:gd name="connsiteX2" fmla="*/ 2861069 w 3143681"/>
              <a:gd name="connsiteY2" fmla="*/ 883342 h 3255962"/>
              <a:gd name="connsiteX3" fmla="*/ 782478 w 3143681"/>
              <a:gd name="connsiteY3" fmla="*/ 1806812 h 3255962"/>
              <a:gd name="connsiteX4" fmla="*/ 0 w 3143681"/>
              <a:gd name="connsiteY4" fmla="*/ 3255962 h 3255962"/>
              <a:gd name="connsiteX5" fmla="*/ 0 w 3143681"/>
              <a:gd name="connsiteY5" fmla="*/ 0 h 3255962"/>
              <a:gd name="connsiteX0" fmla="*/ 0 w 3221257"/>
              <a:gd name="connsiteY0" fmla="*/ 0 h 3255962"/>
              <a:gd name="connsiteX1" fmla="*/ 3141785 w 3221257"/>
              <a:gd name="connsiteY1" fmla="*/ 0 h 3255962"/>
              <a:gd name="connsiteX2" fmla="*/ 3104909 w 3221257"/>
              <a:gd name="connsiteY2" fmla="*/ 929062 h 3255962"/>
              <a:gd name="connsiteX3" fmla="*/ 782478 w 3221257"/>
              <a:gd name="connsiteY3" fmla="*/ 1806812 h 3255962"/>
              <a:gd name="connsiteX4" fmla="*/ 0 w 3221257"/>
              <a:gd name="connsiteY4" fmla="*/ 3255962 h 3255962"/>
              <a:gd name="connsiteX5" fmla="*/ 0 w 3221257"/>
              <a:gd name="connsiteY5" fmla="*/ 0 h 3255962"/>
              <a:gd name="connsiteX0" fmla="*/ 0 w 3176736"/>
              <a:gd name="connsiteY0" fmla="*/ 0 h 3255962"/>
              <a:gd name="connsiteX1" fmla="*/ 3141785 w 3176736"/>
              <a:gd name="connsiteY1" fmla="*/ 0 h 3255962"/>
              <a:gd name="connsiteX2" fmla="*/ 3028709 w 3176736"/>
              <a:gd name="connsiteY2" fmla="*/ 990022 h 3255962"/>
              <a:gd name="connsiteX3" fmla="*/ 782478 w 3176736"/>
              <a:gd name="connsiteY3" fmla="*/ 1806812 h 3255962"/>
              <a:gd name="connsiteX4" fmla="*/ 0 w 3176736"/>
              <a:gd name="connsiteY4" fmla="*/ 3255962 h 3255962"/>
              <a:gd name="connsiteX5" fmla="*/ 0 w 3176736"/>
              <a:gd name="connsiteY5" fmla="*/ 0 h 3255962"/>
              <a:gd name="connsiteX0" fmla="*/ 0 w 3394732"/>
              <a:gd name="connsiteY0" fmla="*/ 0 h 3255962"/>
              <a:gd name="connsiteX1" fmla="*/ 3141785 w 3394732"/>
              <a:gd name="connsiteY1" fmla="*/ 0 h 3255962"/>
              <a:gd name="connsiteX2" fmla="*/ 3028709 w 3394732"/>
              <a:gd name="connsiteY2" fmla="*/ 990022 h 3255962"/>
              <a:gd name="connsiteX3" fmla="*/ 782478 w 3394732"/>
              <a:gd name="connsiteY3" fmla="*/ 1806812 h 3255962"/>
              <a:gd name="connsiteX4" fmla="*/ 0 w 3394732"/>
              <a:gd name="connsiteY4" fmla="*/ 3255962 h 3255962"/>
              <a:gd name="connsiteX5" fmla="*/ 0 w 3394732"/>
              <a:gd name="connsiteY5" fmla="*/ 0 h 3255962"/>
              <a:gd name="connsiteX0" fmla="*/ 0 w 3241975"/>
              <a:gd name="connsiteY0" fmla="*/ 15240 h 3271202"/>
              <a:gd name="connsiteX1" fmla="*/ 2806505 w 3241975"/>
              <a:gd name="connsiteY1" fmla="*/ 0 h 3271202"/>
              <a:gd name="connsiteX2" fmla="*/ 3028709 w 3241975"/>
              <a:gd name="connsiteY2" fmla="*/ 1005262 h 3271202"/>
              <a:gd name="connsiteX3" fmla="*/ 782478 w 3241975"/>
              <a:gd name="connsiteY3" fmla="*/ 1822052 h 3271202"/>
              <a:gd name="connsiteX4" fmla="*/ 0 w 3241975"/>
              <a:gd name="connsiteY4" fmla="*/ 3271202 h 3271202"/>
              <a:gd name="connsiteX5" fmla="*/ 0 w 3241975"/>
              <a:gd name="connsiteY5" fmla="*/ 15240 h 32712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41975" h="3271202">
                <a:moveTo>
                  <a:pt x="0" y="15240"/>
                </a:moveTo>
                <a:lnTo>
                  <a:pt x="2806505" y="0"/>
                </a:lnTo>
                <a:cubicBezTo>
                  <a:pt x="3311290" y="165004"/>
                  <a:pt x="3366047" y="701587"/>
                  <a:pt x="3028709" y="1005262"/>
                </a:cubicBezTo>
                <a:cubicBezTo>
                  <a:pt x="2691371" y="1308937"/>
                  <a:pt x="1287263" y="1444395"/>
                  <a:pt x="782478" y="1822052"/>
                </a:cubicBezTo>
                <a:cubicBezTo>
                  <a:pt x="277693" y="2199709"/>
                  <a:pt x="183662" y="2722562"/>
                  <a:pt x="0" y="3271202"/>
                </a:cubicBezTo>
                <a:lnTo>
                  <a:pt x="0" y="1524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10" name="Прямоугольник 9">
            <a:extLst>
              <a:ext uri="{FF2B5EF4-FFF2-40B4-BE49-F238E27FC236}">
                <a16:creationId xmlns="" xmlns:a16="http://schemas.microsoft.com/office/drawing/2014/main" id="{006309EB-C297-4754-84AD-052B2710CC84}"/>
              </a:ext>
            </a:extLst>
          </p:cNvPr>
          <p:cNvSpPr/>
          <p:nvPr userDrawn="1"/>
        </p:nvSpPr>
        <p:spPr>
          <a:xfrm>
            <a:off x="2331720" y="3459004"/>
            <a:ext cx="6858000" cy="1790700"/>
          </a:xfrm>
          <a:custGeom>
            <a:avLst/>
            <a:gdLst>
              <a:gd name="connsiteX0" fmla="*/ 0 w 8915400"/>
              <a:gd name="connsiteY0" fmla="*/ 0 h 2057400"/>
              <a:gd name="connsiteX1" fmla="*/ 8915400 w 8915400"/>
              <a:gd name="connsiteY1" fmla="*/ 0 h 2057400"/>
              <a:gd name="connsiteX2" fmla="*/ 8915400 w 8915400"/>
              <a:gd name="connsiteY2" fmla="*/ 2057400 h 2057400"/>
              <a:gd name="connsiteX3" fmla="*/ 0 w 8915400"/>
              <a:gd name="connsiteY3" fmla="*/ 2057400 h 2057400"/>
              <a:gd name="connsiteX4" fmla="*/ 0 w 8915400"/>
              <a:gd name="connsiteY4" fmla="*/ 0 h 2057400"/>
              <a:gd name="connsiteX0" fmla="*/ 2575560 w 8915400"/>
              <a:gd name="connsiteY0" fmla="*/ 1173480 h 2057400"/>
              <a:gd name="connsiteX1" fmla="*/ 8915400 w 8915400"/>
              <a:gd name="connsiteY1" fmla="*/ 0 h 2057400"/>
              <a:gd name="connsiteX2" fmla="*/ 8915400 w 8915400"/>
              <a:gd name="connsiteY2" fmla="*/ 2057400 h 2057400"/>
              <a:gd name="connsiteX3" fmla="*/ 0 w 8915400"/>
              <a:gd name="connsiteY3" fmla="*/ 2057400 h 2057400"/>
              <a:gd name="connsiteX4" fmla="*/ 2575560 w 8915400"/>
              <a:gd name="connsiteY4" fmla="*/ 1173480 h 2057400"/>
              <a:gd name="connsiteX0" fmla="*/ 2575560 w 8915400"/>
              <a:gd name="connsiteY0" fmla="*/ 1173480 h 2057400"/>
              <a:gd name="connsiteX1" fmla="*/ 6629400 w 8915400"/>
              <a:gd name="connsiteY1" fmla="*/ 381000 h 2057400"/>
              <a:gd name="connsiteX2" fmla="*/ 8915400 w 8915400"/>
              <a:gd name="connsiteY2" fmla="*/ 0 h 2057400"/>
              <a:gd name="connsiteX3" fmla="*/ 8915400 w 8915400"/>
              <a:gd name="connsiteY3" fmla="*/ 2057400 h 2057400"/>
              <a:gd name="connsiteX4" fmla="*/ 0 w 8915400"/>
              <a:gd name="connsiteY4" fmla="*/ 2057400 h 2057400"/>
              <a:gd name="connsiteX5" fmla="*/ 2575560 w 8915400"/>
              <a:gd name="connsiteY5" fmla="*/ 1173480 h 2057400"/>
              <a:gd name="connsiteX0" fmla="*/ 2575560 w 8915400"/>
              <a:gd name="connsiteY0" fmla="*/ 1173480 h 2057400"/>
              <a:gd name="connsiteX1" fmla="*/ 7376160 w 8915400"/>
              <a:gd name="connsiteY1" fmla="*/ 1219200 h 2057400"/>
              <a:gd name="connsiteX2" fmla="*/ 8915400 w 8915400"/>
              <a:gd name="connsiteY2" fmla="*/ 0 h 2057400"/>
              <a:gd name="connsiteX3" fmla="*/ 8915400 w 8915400"/>
              <a:gd name="connsiteY3" fmla="*/ 2057400 h 2057400"/>
              <a:gd name="connsiteX4" fmla="*/ 0 w 8915400"/>
              <a:gd name="connsiteY4" fmla="*/ 2057400 h 2057400"/>
              <a:gd name="connsiteX5" fmla="*/ 2575560 w 8915400"/>
              <a:gd name="connsiteY5" fmla="*/ 1173480 h 2057400"/>
              <a:gd name="connsiteX0" fmla="*/ 2575560 w 8915400"/>
              <a:gd name="connsiteY0" fmla="*/ 1185090 h 2069010"/>
              <a:gd name="connsiteX1" fmla="*/ 7376160 w 8915400"/>
              <a:gd name="connsiteY1" fmla="*/ 1230810 h 2069010"/>
              <a:gd name="connsiteX2" fmla="*/ 8915400 w 8915400"/>
              <a:gd name="connsiteY2" fmla="*/ 11610 h 2069010"/>
              <a:gd name="connsiteX3" fmla="*/ 8915400 w 8915400"/>
              <a:gd name="connsiteY3" fmla="*/ 2069010 h 2069010"/>
              <a:gd name="connsiteX4" fmla="*/ 0 w 8915400"/>
              <a:gd name="connsiteY4" fmla="*/ 2069010 h 2069010"/>
              <a:gd name="connsiteX5" fmla="*/ 2575560 w 8915400"/>
              <a:gd name="connsiteY5" fmla="*/ 1185090 h 2069010"/>
              <a:gd name="connsiteX0" fmla="*/ 2837328 w 9177168"/>
              <a:gd name="connsiteY0" fmla="*/ 1185090 h 2069010"/>
              <a:gd name="connsiteX1" fmla="*/ 7637928 w 9177168"/>
              <a:gd name="connsiteY1" fmla="*/ 1230810 h 2069010"/>
              <a:gd name="connsiteX2" fmla="*/ 9177168 w 9177168"/>
              <a:gd name="connsiteY2" fmla="*/ 11610 h 2069010"/>
              <a:gd name="connsiteX3" fmla="*/ 9177168 w 9177168"/>
              <a:gd name="connsiteY3" fmla="*/ 2069010 h 2069010"/>
              <a:gd name="connsiteX4" fmla="*/ 261768 w 9177168"/>
              <a:gd name="connsiteY4" fmla="*/ 2069010 h 2069010"/>
              <a:gd name="connsiteX5" fmla="*/ 2837328 w 9177168"/>
              <a:gd name="connsiteY5" fmla="*/ 1185090 h 20690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77168" h="2069010">
                <a:moveTo>
                  <a:pt x="2837328" y="1185090"/>
                </a:moveTo>
                <a:cubicBezTo>
                  <a:pt x="4066688" y="1045390"/>
                  <a:pt x="6581288" y="1426390"/>
                  <a:pt x="7637928" y="1230810"/>
                </a:cubicBezTo>
                <a:cubicBezTo>
                  <a:pt x="8694568" y="1035230"/>
                  <a:pt x="8920628" y="-128090"/>
                  <a:pt x="9177168" y="11610"/>
                </a:cubicBezTo>
                <a:lnTo>
                  <a:pt x="9177168" y="2069010"/>
                </a:lnTo>
                <a:lnTo>
                  <a:pt x="261768" y="2069010"/>
                </a:lnTo>
                <a:cubicBezTo>
                  <a:pt x="-794872" y="1921690"/>
                  <a:pt x="1607968" y="1324790"/>
                  <a:pt x="2837328" y="118509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11" name="Овал 10">
            <a:extLst>
              <a:ext uri="{FF2B5EF4-FFF2-40B4-BE49-F238E27FC236}">
                <a16:creationId xmlns="" xmlns:a16="http://schemas.microsoft.com/office/drawing/2014/main" id="{647F97C3-115D-4059-98C1-81AF44962C91}"/>
              </a:ext>
            </a:extLst>
          </p:cNvPr>
          <p:cNvSpPr/>
          <p:nvPr userDrawn="1"/>
        </p:nvSpPr>
        <p:spPr>
          <a:xfrm>
            <a:off x="8127268" y="-284678"/>
            <a:ext cx="1461968" cy="146196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12" name="Овал 11">
            <a:extLst>
              <a:ext uri="{FF2B5EF4-FFF2-40B4-BE49-F238E27FC236}">
                <a16:creationId xmlns="" xmlns:a16="http://schemas.microsoft.com/office/drawing/2014/main" id="{697EE5C7-EF86-4EE1-9700-A58367938A1B}"/>
              </a:ext>
            </a:extLst>
          </p:cNvPr>
          <p:cNvSpPr/>
          <p:nvPr userDrawn="1"/>
        </p:nvSpPr>
        <p:spPr>
          <a:xfrm>
            <a:off x="7133392" y="342247"/>
            <a:ext cx="581858" cy="581858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14" name="Овал 13">
            <a:extLst>
              <a:ext uri="{FF2B5EF4-FFF2-40B4-BE49-F238E27FC236}">
                <a16:creationId xmlns="" xmlns:a16="http://schemas.microsoft.com/office/drawing/2014/main" id="{EA7AB70A-DD20-4CC3-AB82-1AF899DEA166}"/>
              </a:ext>
            </a:extLst>
          </p:cNvPr>
          <p:cNvSpPr/>
          <p:nvPr userDrawn="1"/>
        </p:nvSpPr>
        <p:spPr>
          <a:xfrm>
            <a:off x="3646169" y="-482139"/>
            <a:ext cx="2537463" cy="1149110"/>
          </a:xfrm>
          <a:custGeom>
            <a:avLst/>
            <a:gdLst>
              <a:gd name="connsiteX0" fmla="*/ 0 w 2164080"/>
              <a:gd name="connsiteY0" fmla="*/ 1082040 h 2164080"/>
              <a:gd name="connsiteX1" fmla="*/ 1082040 w 2164080"/>
              <a:gd name="connsiteY1" fmla="*/ 0 h 2164080"/>
              <a:gd name="connsiteX2" fmla="*/ 2164080 w 2164080"/>
              <a:gd name="connsiteY2" fmla="*/ 1082040 h 2164080"/>
              <a:gd name="connsiteX3" fmla="*/ 1082040 w 2164080"/>
              <a:gd name="connsiteY3" fmla="*/ 2164080 h 2164080"/>
              <a:gd name="connsiteX4" fmla="*/ 0 w 2164080"/>
              <a:gd name="connsiteY4" fmla="*/ 1082040 h 2164080"/>
              <a:gd name="connsiteX0" fmla="*/ 10 w 2164090"/>
              <a:gd name="connsiteY0" fmla="*/ 1082040 h 1542254"/>
              <a:gd name="connsiteX1" fmla="*/ 1082050 w 2164090"/>
              <a:gd name="connsiteY1" fmla="*/ 0 h 1542254"/>
              <a:gd name="connsiteX2" fmla="*/ 2164090 w 2164090"/>
              <a:gd name="connsiteY2" fmla="*/ 1082040 h 1542254"/>
              <a:gd name="connsiteX3" fmla="*/ 1066810 w 2164090"/>
              <a:gd name="connsiteY3" fmla="*/ 1524000 h 1542254"/>
              <a:gd name="connsiteX4" fmla="*/ 10 w 2164090"/>
              <a:gd name="connsiteY4" fmla="*/ 1082040 h 1542254"/>
              <a:gd name="connsiteX0" fmla="*/ 9 w 2910849"/>
              <a:gd name="connsiteY0" fmla="*/ 1087221 h 1534942"/>
              <a:gd name="connsiteX1" fmla="*/ 1082049 w 2910849"/>
              <a:gd name="connsiteY1" fmla="*/ 5181 h 1534942"/>
              <a:gd name="connsiteX2" fmla="*/ 2910849 w 2910849"/>
              <a:gd name="connsiteY2" fmla="*/ 812901 h 1534942"/>
              <a:gd name="connsiteX3" fmla="*/ 1066809 w 2910849"/>
              <a:gd name="connsiteY3" fmla="*/ 1529181 h 1534942"/>
              <a:gd name="connsiteX4" fmla="*/ 9 w 2910849"/>
              <a:gd name="connsiteY4" fmla="*/ 1087221 h 1534942"/>
              <a:gd name="connsiteX0" fmla="*/ 4 w 3383284"/>
              <a:gd name="connsiteY0" fmla="*/ 581891 h 1532146"/>
              <a:gd name="connsiteX1" fmla="*/ 1554484 w 3383284"/>
              <a:gd name="connsiteY1" fmla="*/ 2771 h 1532146"/>
              <a:gd name="connsiteX2" fmla="*/ 3383284 w 3383284"/>
              <a:gd name="connsiteY2" fmla="*/ 810491 h 1532146"/>
              <a:gd name="connsiteX3" fmla="*/ 1539244 w 3383284"/>
              <a:gd name="connsiteY3" fmla="*/ 1526771 h 1532146"/>
              <a:gd name="connsiteX4" fmla="*/ 4 w 3383284"/>
              <a:gd name="connsiteY4" fmla="*/ 581891 h 15321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83284" h="1532146">
                <a:moveTo>
                  <a:pt x="4" y="581891"/>
                </a:moveTo>
                <a:cubicBezTo>
                  <a:pt x="2544" y="327891"/>
                  <a:pt x="990604" y="-35329"/>
                  <a:pt x="1554484" y="2771"/>
                </a:cubicBezTo>
                <a:cubicBezTo>
                  <a:pt x="2118364" y="40871"/>
                  <a:pt x="3383284" y="212897"/>
                  <a:pt x="3383284" y="810491"/>
                </a:cubicBezTo>
                <a:cubicBezTo>
                  <a:pt x="3383284" y="1408085"/>
                  <a:pt x="2103124" y="1564871"/>
                  <a:pt x="1539244" y="1526771"/>
                </a:cubicBezTo>
                <a:cubicBezTo>
                  <a:pt x="975364" y="1488671"/>
                  <a:pt x="-2536" y="835891"/>
                  <a:pt x="4" y="581891"/>
                </a:cubicBez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pic>
        <p:nvPicPr>
          <p:cNvPr id="17" name="Рисунок 16" descr="Изображение выглядит как человек, кровать, внутренний, рама картины&#10;&#10;Автоматически созданное описание">
            <a:extLst>
              <a:ext uri="{FF2B5EF4-FFF2-40B4-BE49-F238E27FC236}">
                <a16:creationId xmlns="" xmlns:a16="http://schemas.microsoft.com/office/drawing/2014/main" id="{B9C9D22C-E622-47D6-9078-0C24ECB4E68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20008" r="10243"/>
          <a:stretch>
            <a:fillRect/>
          </a:stretch>
        </p:blipFill>
        <p:spPr>
          <a:xfrm>
            <a:off x="715550" y="1060980"/>
            <a:ext cx="3041133" cy="3019756"/>
          </a:xfrm>
          <a:custGeom>
            <a:avLst/>
            <a:gdLst>
              <a:gd name="connsiteX0" fmla="*/ 2027403 w 4054844"/>
              <a:gd name="connsiteY0" fmla="*/ 0 h 4026341"/>
              <a:gd name="connsiteX1" fmla="*/ 2027441 w 4054844"/>
              <a:gd name="connsiteY1" fmla="*/ 0 h 4026341"/>
              <a:gd name="connsiteX2" fmla="*/ 2234714 w 4054844"/>
              <a:gd name="connsiteY2" fmla="*/ 10467 h 4026341"/>
              <a:gd name="connsiteX3" fmla="*/ 4054844 w 4054844"/>
              <a:gd name="connsiteY3" fmla="*/ 2027421 h 4026341"/>
              <a:gd name="connsiteX4" fmla="*/ 2436018 w 4054844"/>
              <a:gd name="connsiteY4" fmla="*/ 4013653 h 4026341"/>
              <a:gd name="connsiteX5" fmla="*/ 2352883 w 4054844"/>
              <a:gd name="connsiteY5" fmla="*/ 4026341 h 4026341"/>
              <a:gd name="connsiteX6" fmla="*/ 1701962 w 4054844"/>
              <a:gd name="connsiteY6" fmla="*/ 4026341 h 4026341"/>
              <a:gd name="connsiteX7" fmla="*/ 1618826 w 4054844"/>
              <a:gd name="connsiteY7" fmla="*/ 4013653 h 4026341"/>
              <a:gd name="connsiteX8" fmla="*/ 0 w 4054844"/>
              <a:gd name="connsiteY8" fmla="*/ 2027421 h 4026341"/>
              <a:gd name="connsiteX9" fmla="*/ 1820130 w 4054844"/>
              <a:gd name="connsiteY9" fmla="*/ 10467 h 4026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054844" h="4026341">
                <a:moveTo>
                  <a:pt x="2027403" y="0"/>
                </a:moveTo>
                <a:lnTo>
                  <a:pt x="2027441" y="0"/>
                </a:lnTo>
                <a:lnTo>
                  <a:pt x="2234714" y="10467"/>
                </a:lnTo>
                <a:cubicBezTo>
                  <a:pt x="3257054" y="114291"/>
                  <a:pt x="4054844" y="977689"/>
                  <a:pt x="4054844" y="2027421"/>
                </a:cubicBezTo>
                <a:cubicBezTo>
                  <a:pt x="4054844" y="3007171"/>
                  <a:pt x="3359880" y="3824604"/>
                  <a:pt x="2436018" y="4013653"/>
                </a:cubicBezTo>
                <a:lnTo>
                  <a:pt x="2352883" y="4026341"/>
                </a:lnTo>
                <a:lnTo>
                  <a:pt x="1701962" y="4026341"/>
                </a:lnTo>
                <a:lnTo>
                  <a:pt x="1618826" y="4013653"/>
                </a:lnTo>
                <a:cubicBezTo>
                  <a:pt x="694964" y="3824604"/>
                  <a:pt x="0" y="3007171"/>
                  <a:pt x="0" y="2027421"/>
                </a:cubicBezTo>
                <a:cubicBezTo>
                  <a:pt x="0" y="977689"/>
                  <a:pt x="797790" y="114291"/>
                  <a:pt x="1820130" y="10467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="" xmlns:p14="http://schemas.microsoft.com/office/powerpoint/2010/main" val="206722368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AE07995E-C759-4037-B9C5-11001E63D3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273845"/>
            <a:ext cx="7600950" cy="994172"/>
          </a:xfrm>
        </p:spPr>
        <p:txBody>
          <a:bodyPr/>
          <a:lstStyle>
            <a:lvl1pPr>
              <a:defRPr b="1"/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B0E1BE60-37F4-4A02-A69C-2067590E18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369218"/>
            <a:ext cx="7600950" cy="326350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1569ED11-1DFD-435F-8121-0AF48E3CE7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DBA29-2747-4441-A711-7B639E784FD2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25.11.2024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5F386F23-78F8-497B-AF05-9E0ADCC6F7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8758041E-F752-4CBD-867F-C874B5D07A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90D9B-FA0C-4FC5-A6D5-56B8065EC70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Овал 6">
            <a:extLst>
              <a:ext uri="{FF2B5EF4-FFF2-40B4-BE49-F238E27FC236}">
                <a16:creationId xmlns="" xmlns:a16="http://schemas.microsoft.com/office/drawing/2014/main" id="{C9EE62A3-C3F9-4BA2-927E-6D326B7F5727}"/>
              </a:ext>
            </a:extLst>
          </p:cNvPr>
          <p:cNvSpPr/>
          <p:nvPr userDrawn="1"/>
        </p:nvSpPr>
        <p:spPr>
          <a:xfrm>
            <a:off x="8037039" y="4090143"/>
            <a:ext cx="745001" cy="745001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8" name="Прямоугольник 8">
            <a:extLst>
              <a:ext uri="{FF2B5EF4-FFF2-40B4-BE49-F238E27FC236}">
                <a16:creationId xmlns="" xmlns:a16="http://schemas.microsoft.com/office/drawing/2014/main" id="{EFA1AE53-6301-4349-B71F-63EF271B1D7C}"/>
              </a:ext>
            </a:extLst>
          </p:cNvPr>
          <p:cNvSpPr/>
          <p:nvPr userDrawn="1"/>
        </p:nvSpPr>
        <p:spPr>
          <a:xfrm>
            <a:off x="-1" y="-22860"/>
            <a:ext cx="1428751" cy="1441631"/>
          </a:xfrm>
          <a:custGeom>
            <a:avLst/>
            <a:gdLst>
              <a:gd name="connsiteX0" fmla="*/ 0 w 3141785"/>
              <a:gd name="connsiteY0" fmla="*/ 0 h 3255962"/>
              <a:gd name="connsiteX1" fmla="*/ 3141785 w 3141785"/>
              <a:gd name="connsiteY1" fmla="*/ 0 h 3255962"/>
              <a:gd name="connsiteX2" fmla="*/ 3141785 w 3141785"/>
              <a:gd name="connsiteY2" fmla="*/ 3255962 h 3255962"/>
              <a:gd name="connsiteX3" fmla="*/ 0 w 3141785"/>
              <a:gd name="connsiteY3" fmla="*/ 3255962 h 3255962"/>
              <a:gd name="connsiteX4" fmla="*/ 0 w 3141785"/>
              <a:gd name="connsiteY4" fmla="*/ 0 h 3255962"/>
              <a:gd name="connsiteX0" fmla="*/ 0 w 3141785"/>
              <a:gd name="connsiteY0" fmla="*/ 0 h 3255962"/>
              <a:gd name="connsiteX1" fmla="*/ 3141785 w 3141785"/>
              <a:gd name="connsiteY1" fmla="*/ 0 h 3255962"/>
              <a:gd name="connsiteX2" fmla="*/ 474785 w 3141785"/>
              <a:gd name="connsiteY2" fmla="*/ 1701482 h 3255962"/>
              <a:gd name="connsiteX3" fmla="*/ 0 w 3141785"/>
              <a:gd name="connsiteY3" fmla="*/ 3255962 h 3255962"/>
              <a:gd name="connsiteX4" fmla="*/ 0 w 3141785"/>
              <a:gd name="connsiteY4" fmla="*/ 0 h 3255962"/>
              <a:gd name="connsiteX0" fmla="*/ 0 w 3141785"/>
              <a:gd name="connsiteY0" fmla="*/ 0 h 3255962"/>
              <a:gd name="connsiteX1" fmla="*/ 3141785 w 3141785"/>
              <a:gd name="connsiteY1" fmla="*/ 0 h 3255962"/>
              <a:gd name="connsiteX2" fmla="*/ 550985 w 3141785"/>
              <a:gd name="connsiteY2" fmla="*/ 1610042 h 3255962"/>
              <a:gd name="connsiteX3" fmla="*/ 0 w 3141785"/>
              <a:gd name="connsiteY3" fmla="*/ 3255962 h 3255962"/>
              <a:gd name="connsiteX4" fmla="*/ 0 w 3141785"/>
              <a:gd name="connsiteY4" fmla="*/ 0 h 3255962"/>
              <a:gd name="connsiteX0" fmla="*/ 0 w 3141785"/>
              <a:gd name="connsiteY0" fmla="*/ 0 h 3255962"/>
              <a:gd name="connsiteX1" fmla="*/ 3141785 w 3141785"/>
              <a:gd name="connsiteY1" fmla="*/ 0 h 3255962"/>
              <a:gd name="connsiteX2" fmla="*/ 2209800 w 3141785"/>
              <a:gd name="connsiteY2" fmla="*/ 594360 h 3255962"/>
              <a:gd name="connsiteX3" fmla="*/ 550985 w 3141785"/>
              <a:gd name="connsiteY3" fmla="*/ 1610042 h 3255962"/>
              <a:gd name="connsiteX4" fmla="*/ 0 w 3141785"/>
              <a:gd name="connsiteY4" fmla="*/ 3255962 h 3255962"/>
              <a:gd name="connsiteX5" fmla="*/ 0 w 3141785"/>
              <a:gd name="connsiteY5" fmla="*/ 0 h 3255962"/>
              <a:gd name="connsiteX0" fmla="*/ 0 w 3185160"/>
              <a:gd name="connsiteY0" fmla="*/ 0 h 3255962"/>
              <a:gd name="connsiteX1" fmla="*/ 3141785 w 3185160"/>
              <a:gd name="connsiteY1" fmla="*/ 0 h 3255962"/>
              <a:gd name="connsiteX2" fmla="*/ 3185160 w 3185160"/>
              <a:gd name="connsiteY2" fmla="*/ 929640 h 3255962"/>
              <a:gd name="connsiteX3" fmla="*/ 550985 w 3185160"/>
              <a:gd name="connsiteY3" fmla="*/ 1610042 h 3255962"/>
              <a:gd name="connsiteX4" fmla="*/ 0 w 3185160"/>
              <a:gd name="connsiteY4" fmla="*/ 3255962 h 3255962"/>
              <a:gd name="connsiteX5" fmla="*/ 0 w 3185160"/>
              <a:gd name="connsiteY5" fmla="*/ 0 h 3255962"/>
              <a:gd name="connsiteX0" fmla="*/ 0 w 3279700"/>
              <a:gd name="connsiteY0" fmla="*/ 0 h 3255962"/>
              <a:gd name="connsiteX1" fmla="*/ 3141785 w 3279700"/>
              <a:gd name="connsiteY1" fmla="*/ 0 h 3255962"/>
              <a:gd name="connsiteX2" fmla="*/ 3185160 w 3279700"/>
              <a:gd name="connsiteY2" fmla="*/ 929640 h 3255962"/>
              <a:gd name="connsiteX3" fmla="*/ 550985 w 3279700"/>
              <a:gd name="connsiteY3" fmla="*/ 1610042 h 3255962"/>
              <a:gd name="connsiteX4" fmla="*/ 0 w 3279700"/>
              <a:gd name="connsiteY4" fmla="*/ 3255962 h 3255962"/>
              <a:gd name="connsiteX5" fmla="*/ 0 w 3279700"/>
              <a:gd name="connsiteY5" fmla="*/ 0 h 3255962"/>
              <a:gd name="connsiteX0" fmla="*/ 0 w 3279700"/>
              <a:gd name="connsiteY0" fmla="*/ 0 h 3255962"/>
              <a:gd name="connsiteX1" fmla="*/ 3141785 w 3279700"/>
              <a:gd name="connsiteY1" fmla="*/ 0 h 3255962"/>
              <a:gd name="connsiteX2" fmla="*/ 3185160 w 3279700"/>
              <a:gd name="connsiteY2" fmla="*/ 929640 h 3255962"/>
              <a:gd name="connsiteX3" fmla="*/ 550985 w 3279700"/>
              <a:gd name="connsiteY3" fmla="*/ 1610042 h 3255962"/>
              <a:gd name="connsiteX4" fmla="*/ 0 w 3279700"/>
              <a:gd name="connsiteY4" fmla="*/ 3255962 h 3255962"/>
              <a:gd name="connsiteX5" fmla="*/ 0 w 3279700"/>
              <a:gd name="connsiteY5" fmla="*/ 0 h 3255962"/>
              <a:gd name="connsiteX0" fmla="*/ 0 w 3279700"/>
              <a:gd name="connsiteY0" fmla="*/ 0 h 3255962"/>
              <a:gd name="connsiteX1" fmla="*/ 3141785 w 3279700"/>
              <a:gd name="connsiteY1" fmla="*/ 0 h 3255962"/>
              <a:gd name="connsiteX2" fmla="*/ 3185160 w 3279700"/>
              <a:gd name="connsiteY2" fmla="*/ 929640 h 3255962"/>
              <a:gd name="connsiteX3" fmla="*/ 550985 w 3279700"/>
              <a:gd name="connsiteY3" fmla="*/ 1610042 h 3255962"/>
              <a:gd name="connsiteX4" fmla="*/ 0 w 3279700"/>
              <a:gd name="connsiteY4" fmla="*/ 3255962 h 3255962"/>
              <a:gd name="connsiteX5" fmla="*/ 0 w 3279700"/>
              <a:gd name="connsiteY5" fmla="*/ 0 h 3255962"/>
              <a:gd name="connsiteX0" fmla="*/ 0 w 3279700"/>
              <a:gd name="connsiteY0" fmla="*/ 0 h 3255962"/>
              <a:gd name="connsiteX1" fmla="*/ 3141785 w 3279700"/>
              <a:gd name="connsiteY1" fmla="*/ 0 h 3255962"/>
              <a:gd name="connsiteX2" fmla="*/ 3185160 w 3279700"/>
              <a:gd name="connsiteY2" fmla="*/ 929640 h 3255962"/>
              <a:gd name="connsiteX3" fmla="*/ 550985 w 3279700"/>
              <a:gd name="connsiteY3" fmla="*/ 1610042 h 3255962"/>
              <a:gd name="connsiteX4" fmla="*/ 0 w 3279700"/>
              <a:gd name="connsiteY4" fmla="*/ 3255962 h 3255962"/>
              <a:gd name="connsiteX5" fmla="*/ 0 w 3279700"/>
              <a:gd name="connsiteY5" fmla="*/ 0 h 3255962"/>
              <a:gd name="connsiteX0" fmla="*/ 0 w 3279700"/>
              <a:gd name="connsiteY0" fmla="*/ 0 h 3255962"/>
              <a:gd name="connsiteX1" fmla="*/ 3141785 w 3279700"/>
              <a:gd name="connsiteY1" fmla="*/ 0 h 3255962"/>
              <a:gd name="connsiteX2" fmla="*/ 3185160 w 3279700"/>
              <a:gd name="connsiteY2" fmla="*/ 929640 h 3255962"/>
              <a:gd name="connsiteX3" fmla="*/ 550985 w 3279700"/>
              <a:gd name="connsiteY3" fmla="*/ 1610042 h 3255962"/>
              <a:gd name="connsiteX4" fmla="*/ 0 w 3279700"/>
              <a:gd name="connsiteY4" fmla="*/ 3255962 h 3255962"/>
              <a:gd name="connsiteX5" fmla="*/ 0 w 3279700"/>
              <a:gd name="connsiteY5" fmla="*/ 0 h 3255962"/>
              <a:gd name="connsiteX0" fmla="*/ 0 w 3279700"/>
              <a:gd name="connsiteY0" fmla="*/ 0 h 3255962"/>
              <a:gd name="connsiteX1" fmla="*/ 3141785 w 3279700"/>
              <a:gd name="connsiteY1" fmla="*/ 0 h 3255962"/>
              <a:gd name="connsiteX2" fmla="*/ 3185160 w 3279700"/>
              <a:gd name="connsiteY2" fmla="*/ 929640 h 3255962"/>
              <a:gd name="connsiteX3" fmla="*/ 550985 w 3279700"/>
              <a:gd name="connsiteY3" fmla="*/ 1610042 h 3255962"/>
              <a:gd name="connsiteX4" fmla="*/ 0 w 3279700"/>
              <a:gd name="connsiteY4" fmla="*/ 3255962 h 3255962"/>
              <a:gd name="connsiteX5" fmla="*/ 0 w 3279700"/>
              <a:gd name="connsiteY5" fmla="*/ 0 h 3255962"/>
              <a:gd name="connsiteX0" fmla="*/ 0 w 3279700"/>
              <a:gd name="connsiteY0" fmla="*/ 0 h 3255962"/>
              <a:gd name="connsiteX1" fmla="*/ 3141785 w 3279700"/>
              <a:gd name="connsiteY1" fmla="*/ 0 h 3255962"/>
              <a:gd name="connsiteX2" fmla="*/ 3185160 w 3279700"/>
              <a:gd name="connsiteY2" fmla="*/ 929640 h 3255962"/>
              <a:gd name="connsiteX3" fmla="*/ 550985 w 3279700"/>
              <a:gd name="connsiteY3" fmla="*/ 1610042 h 3255962"/>
              <a:gd name="connsiteX4" fmla="*/ 0 w 3279700"/>
              <a:gd name="connsiteY4" fmla="*/ 3255962 h 3255962"/>
              <a:gd name="connsiteX5" fmla="*/ 0 w 3279700"/>
              <a:gd name="connsiteY5" fmla="*/ 0 h 3255962"/>
              <a:gd name="connsiteX0" fmla="*/ 0 w 3279700"/>
              <a:gd name="connsiteY0" fmla="*/ 0 h 3255962"/>
              <a:gd name="connsiteX1" fmla="*/ 3141785 w 3279700"/>
              <a:gd name="connsiteY1" fmla="*/ 0 h 3255962"/>
              <a:gd name="connsiteX2" fmla="*/ 3185160 w 3279700"/>
              <a:gd name="connsiteY2" fmla="*/ 929640 h 3255962"/>
              <a:gd name="connsiteX3" fmla="*/ 782478 w 3279700"/>
              <a:gd name="connsiteY3" fmla="*/ 1806812 h 3255962"/>
              <a:gd name="connsiteX4" fmla="*/ 0 w 3279700"/>
              <a:gd name="connsiteY4" fmla="*/ 3255962 h 3255962"/>
              <a:gd name="connsiteX5" fmla="*/ 0 w 3279700"/>
              <a:gd name="connsiteY5" fmla="*/ 0 h 3255962"/>
              <a:gd name="connsiteX0" fmla="*/ 0 w 3279700"/>
              <a:gd name="connsiteY0" fmla="*/ 0 h 3255962"/>
              <a:gd name="connsiteX1" fmla="*/ 3141785 w 3279700"/>
              <a:gd name="connsiteY1" fmla="*/ 0 h 3255962"/>
              <a:gd name="connsiteX2" fmla="*/ 3185160 w 3279700"/>
              <a:gd name="connsiteY2" fmla="*/ 929640 h 3255962"/>
              <a:gd name="connsiteX3" fmla="*/ 782478 w 3279700"/>
              <a:gd name="connsiteY3" fmla="*/ 1806812 h 3255962"/>
              <a:gd name="connsiteX4" fmla="*/ 0 w 3279700"/>
              <a:gd name="connsiteY4" fmla="*/ 3255962 h 3255962"/>
              <a:gd name="connsiteX5" fmla="*/ 0 w 3279700"/>
              <a:gd name="connsiteY5" fmla="*/ 0 h 3255962"/>
              <a:gd name="connsiteX0" fmla="*/ 0 w 3143681"/>
              <a:gd name="connsiteY0" fmla="*/ 0 h 3255962"/>
              <a:gd name="connsiteX1" fmla="*/ 3141785 w 3143681"/>
              <a:gd name="connsiteY1" fmla="*/ 0 h 3255962"/>
              <a:gd name="connsiteX2" fmla="*/ 2861069 w 3143681"/>
              <a:gd name="connsiteY2" fmla="*/ 883342 h 3255962"/>
              <a:gd name="connsiteX3" fmla="*/ 782478 w 3143681"/>
              <a:gd name="connsiteY3" fmla="*/ 1806812 h 3255962"/>
              <a:gd name="connsiteX4" fmla="*/ 0 w 3143681"/>
              <a:gd name="connsiteY4" fmla="*/ 3255962 h 3255962"/>
              <a:gd name="connsiteX5" fmla="*/ 0 w 3143681"/>
              <a:gd name="connsiteY5" fmla="*/ 0 h 3255962"/>
              <a:gd name="connsiteX0" fmla="*/ 0 w 3221257"/>
              <a:gd name="connsiteY0" fmla="*/ 0 h 3255962"/>
              <a:gd name="connsiteX1" fmla="*/ 3141785 w 3221257"/>
              <a:gd name="connsiteY1" fmla="*/ 0 h 3255962"/>
              <a:gd name="connsiteX2" fmla="*/ 3104909 w 3221257"/>
              <a:gd name="connsiteY2" fmla="*/ 929062 h 3255962"/>
              <a:gd name="connsiteX3" fmla="*/ 782478 w 3221257"/>
              <a:gd name="connsiteY3" fmla="*/ 1806812 h 3255962"/>
              <a:gd name="connsiteX4" fmla="*/ 0 w 3221257"/>
              <a:gd name="connsiteY4" fmla="*/ 3255962 h 3255962"/>
              <a:gd name="connsiteX5" fmla="*/ 0 w 3221257"/>
              <a:gd name="connsiteY5" fmla="*/ 0 h 3255962"/>
              <a:gd name="connsiteX0" fmla="*/ 0 w 3176736"/>
              <a:gd name="connsiteY0" fmla="*/ 0 h 3255962"/>
              <a:gd name="connsiteX1" fmla="*/ 3141785 w 3176736"/>
              <a:gd name="connsiteY1" fmla="*/ 0 h 3255962"/>
              <a:gd name="connsiteX2" fmla="*/ 3028709 w 3176736"/>
              <a:gd name="connsiteY2" fmla="*/ 990022 h 3255962"/>
              <a:gd name="connsiteX3" fmla="*/ 782478 w 3176736"/>
              <a:gd name="connsiteY3" fmla="*/ 1806812 h 3255962"/>
              <a:gd name="connsiteX4" fmla="*/ 0 w 3176736"/>
              <a:gd name="connsiteY4" fmla="*/ 3255962 h 3255962"/>
              <a:gd name="connsiteX5" fmla="*/ 0 w 3176736"/>
              <a:gd name="connsiteY5" fmla="*/ 0 h 3255962"/>
              <a:gd name="connsiteX0" fmla="*/ 0 w 3394732"/>
              <a:gd name="connsiteY0" fmla="*/ 0 h 3255962"/>
              <a:gd name="connsiteX1" fmla="*/ 3141785 w 3394732"/>
              <a:gd name="connsiteY1" fmla="*/ 0 h 3255962"/>
              <a:gd name="connsiteX2" fmla="*/ 3028709 w 3394732"/>
              <a:gd name="connsiteY2" fmla="*/ 990022 h 3255962"/>
              <a:gd name="connsiteX3" fmla="*/ 782478 w 3394732"/>
              <a:gd name="connsiteY3" fmla="*/ 1806812 h 3255962"/>
              <a:gd name="connsiteX4" fmla="*/ 0 w 3394732"/>
              <a:gd name="connsiteY4" fmla="*/ 3255962 h 3255962"/>
              <a:gd name="connsiteX5" fmla="*/ 0 w 3394732"/>
              <a:gd name="connsiteY5" fmla="*/ 0 h 3255962"/>
              <a:gd name="connsiteX0" fmla="*/ 0 w 3241975"/>
              <a:gd name="connsiteY0" fmla="*/ 15240 h 3271202"/>
              <a:gd name="connsiteX1" fmla="*/ 2806505 w 3241975"/>
              <a:gd name="connsiteY1" fmla="*/ 0 h 3271202"/>
              <a:gd name="connsiteX2" fmla="*/ 3028709 w 3241975"/>
              <a:gd name="connsiteY2" fmla="*/ 1005262 h 3271202"/>
              <a:gd name="connsiteX3" fmla="*/ 782478 w 3241975"/>
              <a:gd name="connsiteY3" fmla="*/ 1822052 h 3271202"/>
              <a:gd name="connsiteX4" fmla="*/ 0 w 3241975"/>
              <a:gd name="connsiteY4" fmla="*/ 3271202 h 3271202"/>
              <a:gd name="connsiteX5" fmla="*/ 0 w 3241975"/>
              <a:gd name="connsiteY5" fmla="*/ 15240 h 32712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41975" h="3271202">
                <a:moveTo>
                  <a:pt x="0" y="15240"/>
                </a:moveTo>
                <a:lnTo>
                  <a:pt x="2806505" y="0"/>
                </a:lnTo>
                <a:cubicBezTo>
                  <a:pt x="3311290" y="165004"/>
                  <a:pt x="3366047" y="701587"/>
                  <a:pt x="3028709" y="1005262"/>
                </a:cubicBezTo>
                <a:cubicBezTo>
                  <a:pt x="2691371" y="1308937"/>
                  <a:pt x="1287263" y="1444395"/>
                  <a:pt x="782478" y="1822052"/>
                </a:cubicBezTo>
                <a:cubicBezTo>
                  <a:pt x="277693" y="2199709"/>
                  <a:pt x="183662" y="2722562"/>
                  <a:pt x="0" y="3271202"/>
                </a:cubicBezTo>
                <a:lnTo>
                  <a:pt x="0" y="1524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9" name="Прямоугольник 9">
            <a:extLst>
              <a:ext uri="{FF2B5EF4-FFF2-40B4-BE49-F238E27FC236}">
                <a16:creationId xmlns="" xmlns:a16="http://schemas.microsoft.com/office/drawing/2014/main" id="{A52FCC32-0A46-497B-8553-CF89576E978F}"/>
              </a:ext>
            </a:extLst>
          </p:cNvPr>
          <p:cNvSpPr/>
          <p:nvPr userDrawn="1"/>
        </p:nvSpPr>
        <p:spPr>
          <a:xfrm>
            <a:off x="4400550" y="3999198"/>
            <a:ext cx="4789170" cy="1250506"/>
          </a:xfrm>
          <a:custGeom>
            <a:avLst/>
            <a:gdLst>
              <a:gd name="connsiteX0" fmla="*/ 0 w 8915400"/>
              <a:gd name="connsiteY0" fmla="*/ 0 h 2057400"/>
              <a:gd name="connsiteX1" fmla="*/ 8915400 w 8915400"/>
              <a:gd name="connsiteY1" fmla="*/ 0 h 2057400"/>
              <a:gd name="connsiteX2" fmla="*/ 8915400 w 8915400"/>
              <a:gd name="connsiteY2" fmla="*/ 2057400 h 2057400"/>
              <a:gd name="connsiteX3" fmla="*/ 0 w 8915400"/>
              <a:gd name="connsiteY3" fmla="*/ 2057400 h 2057400"/>
              <a:gd name="connsiteX4" fmla="*/ 0 w 8915400"/>
              <a:gd name="connsiteY4" fmla="*/ 0 h 2057400"/>
              <a:gd name="connsiteX0" fmla="*/ 2575560 w 8915400"/>
              <a:gd name="connsiteY0" fmla="*/ 1173480 h 2057400"/>
              <a:gd name="connsiteX1" fmla="*/ 8915400 w 8915400"/>
              <a:gd name="connsiteY1" fmla="*/ 0 h 2057400"/>
              <a:gd name="connsiteX2" fmla="*/ 8915400 w 8915400"/>
              <a:gd name="connsiteY2" fmla="*/ 2057400 h 2057400"/>
              <a:gd name="connsiteX3" fmla="*/ 0 w 8915400"/>
              <a:gd name="connsiteY3" fmla="*/ 2057400 h 2057400"/>
              <a:gd name="connsiteX4" fmla="*/ 2575560 w 8915400"/>
              <a:gd name="connsiteY4" fmla="*/ 1173480 h 2057400"/>
              <a:gd name="connsiteX0" fmla="*/ 2575560 w 8915400"/>
              <a:gd name="connsiteY0" fmla="*/ 1173480 h 2057400"/>
              <a:gd name="connsiteX1" fmla="*/ 6629400 w 8915400"/>
              <a:gd name="connsiteY1" fmla="*/ 381000 h 2057400"/>
              <a:gd name="connsiteX2" fmla="*/ 8915400 w 8915400"/>
              <a:gd name="connsiteY2" fmla="*/ 0 h 2057400"/>
              <a:gd name="connsiteX3" fmla="*/ 8915400 w 8915400"/>
              <a:gd name="connsiteY3" fmla="*/ 2057400 h 2057400"/>
              <a:gd name="connsiteX4" fmla="*/ 0 w 8915400"/>
              <a:gd name="connsiteY4" fmla="*/ 2057400 h 2057400"/>
              <a:gd name="connsiteX5" fmla="*/ 2575560 w 8915400"/>
              <a:gd name="connsiteY5" fmla="*/ 1173480 h 2057400"/>
              <a:gd name="connsiteX0" fmla="*/ 2575560 w 8915400"/>
              <a:gd name="connsiteY0" fmla="*/ 1173480 h 2057400"/>
              <a:gd name="connsiteX1" fmla="*/ 7376160 w 8915400"/>
              <a:gd name="connsiteY1" fmla="*/ 1219200 h 2057400"/>
              <a:gd name="connsiteX2" fmla="*/ 8915400 w 8915400"/>
              <a:gd name="connsiteY2" fmla="*/ 0 h 2057400"/>
              <a:gd name="connsiteX3" fmla="*/ 8915400 w 8915400"/>
              <a:gd name="connsiteY3" fmla="*/ 2057400 h 2057400"/>
              <a:gd name="connsiteX4" fmla="*/ 0 w 8915400"/>
              <a:gd name="connsiteY4" fmla="*/ 2057400 h 2057400"/>
              <a:gd name="connsiteX5" fmla="*/ 2575560 w 8915400"/>
              <a:gd name="connsiteY5" fmla="*/ 1173480 h 2057400"/>
              <a:gd name="connsiteX0" fmla="*/ 2575560 w 8915400"/>
              <a:gd name="connsiteY0" fmla="*/ 1185090 h 2069010"/>
              <a:gd name="connsiteX1" fmla="*/ 7376160 w 8915400"/>
              <a:gd name="connsiteY1" fmla="*/ 1230810 h 2069010"/>
              <a:gd name="connsiteX2" fmla="*/ 8915400 w 8915400"/>
              <a:gd name="connsiteY2" fmla="*/ 11610 h 2069010"/>
              <a:gd name="connsiteX3" fmla="*/ 8915400 w 8915400"/>
              <a:gd name="connsiteY3" fmla="*/ 2069010 h 2069010"/>
              <a:gd name="connsiteX4" fmla="*/ 0 w 8915400"/>
              <a:gd name="connsiteY4" fmla="*/ 2069010 h 2069010"/>
              <a:gd name="connsiteX5" fmla="*/ 2575560 w 8915400"/>
              <a:gd name="connsiteY5" fmla="*/ 1185090 h 2069010"/>
              <a:gd name="connsiteX0" fmla="*/ 2837328 w 9177168"/>
              <a:gd name="connsiteY0" fmla="*/ 1185090 h 2069010"/>
              <a:gd name="connsiteX1" fmla="*/ 7637928 w 9177168"/>
              <a:gd name="connsiteY1" fmla="*/ 1230810 h 2069010"/>
              <a:gd name="connsiteX2" fmla="*/ 9177168 w 9177168"/>
              <a:gd name="connsiteY2" fmla="*/ 11610 h 2069010"/>
              <a:gd name="connsiteX3" fmla="*/ 9177168 w 9177168"/>
              <a:gd name="connsiteY3" fmla="*/ 2069010 h 2069010"/>
              <a:gd name="connsiteX4" fmla="*/ 261768 w 9177168"/>
              <a:gd name="connsiteY4" fmla="*/ 2069010 h 2069010"/>
              <a:gd name="connsiteX5" fmla="*/ 2837328 w 9177168"/>
              <a:gd name="connsiteY5" fmla="*/ 1185090 h 20690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77168" h="2069010">
                <a:moveTo>
                  <a:pt x="2837328" y="1185090"/>
                </a:moveTo>
                <a:cubicBezTo>
                  <a:pt x="4066688" y="1045390"/>
                  <a:pt x="6581288" y="1426390"/>
                  <a:pt x="7637928" y="1230810"/>
                </a:cubicBezTo>
                <a:cubicBezTo>
                  <a:pt x="8694568" y="1035230"/>
                  <a:pt x="8920628" y="-128090"/>
                  <a:pt x="9177168" y="11610"/>
                </a:cubicBezTo>
                <a:lnTo>
                  <a:pt x="9177168" y="2069010"/>
                </a:lnTo>
                <a:lnTo>
                  <a:pt x="261768" y="2069010"/>
                </a:lnTo>
                <a:cubicBezTo>
                  <a:pt x="-794872" y="1921690"/>
                  <a:pt x="1607968" y="1324790"/>
                  <a:pt x="2837328" y="118509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10" name="Овал 9">
            <a:extLst>
              <a:ext uri="{FF2B5EF4-FFF2-40B4-BE49-F238E27FC236}">
                <a16:creationId xmlns="" xmlns:a16="http://schemas.microsoft.com/office/drawing/2014/main" id="{B2BB4159-062E-4D55-ADCA-D1EDB4105F75}"/>
              </a:ext>
            </a:extLst>
          </p:cNvPr>
          <p:cNvSpPr/>
          <p:nvPr userDrawn="1"/>
        </p:nvSpPr>
        <p:spPr>
          <a:xfrm>
            <a:off x="8595061" y="-284677"/>
            <a:ext cx="994172" cy="994172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11" name="Овал 10">
            <a:extLst>
              <a:ext uri="{FF2B5EF4-FFF2-40B4-BE49-F238E27FC236}">
                <a16:creationId xmlns="" xmlns:a16="http://schemas.microsoft.com/office/drawing/2014/main" id="{36E43554-0A6C-465A-8B36-288F385CB340}"/>
              </a:ext>
            </a:extLst>
          </p:cNvPr>
          <p:cNvSpPr/>
          <p:nvPr userDrawn="1"/>
        </p:nvSpPr>
        <p:spPr>
          <a:xfrm>
            <a:off x="7319576" y="342248"/>
            <a:ext cx="395677" cy="395677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12" name="Овал 13">
            <a:extLst>
              <a:ext uri="{FF2B5EF4-FFF2-40B4-BE49-F238E27FC236}">
                <a16:creationId xmlns="" xmlns:a16="http://schemas.microsoft.com/office/drawing/2014/main" id="{C54BF80F-9CA5-45BA-9C65-7B795DEA0758}"/>
              </a:ext>
            </a:extLst>
          </p:cNvPr>
          <p:cNvSpPr/>
          <p:nvPr userDrawn="1"/>
        </p:nvSpPr>
        <p:spPr>
          <a:xfrm>
            <a:off x="4458096" y="-482139"/>
            <a:ext cx="1725534" cy="781421"/>
          </a:xfrm>
          <a:custGeom>
            <a:avLst/>
            <a:gdLst>
              <a:gd name="connsiteX0" fmla="*/ 0 w 2164080"/>
              <a:gd name="connsiteY0" fmla="*/ 1082040 h 2164080"/>
              <a:gd name="connsiteX1" fmla="*/ 1082040 w 2164080"/>
              <a:gd name="connsiteY1" fmla="*/ 0 h 2164080"/>
              <a:gd name="connsiteX2" fmla="*/ 2164080 w 2164080"/>
              <a:gd name="connsiteY2" fmla="*/ 1082040 h 2164080"/>
              <a:gd name="connsiteX3" fmla="*/ 1082040 w 2164080"/>
              <a:gd name="connsiteY3" fmla="*/ 2164080 h 2164080"/>
              <a:gd name="connsiteX4" fmla="*/ 0 w 2164080"/>
              <a:gd name="connsiteY4" fmla="*/ 1082040 h 2164080"/>
              <a:gd name="connsiteX0" fmla="*/ 10 w 2164090"/>
              <a:gd name="connsiteY0" fmla="*/ 1082040 h 1542254"/>
              <a:gd name="connsiteX1" fmla="*/ 1082050 w 2164090"/>
              <a:gd name="connsiteY1" fmla="*/ 0 h 1542254"/>
              <a:gd name="connsiteX2" fmla="*/ 2164090 w 2164090"/>
              <a:gd name="connsiteY2" fmla="*/ 1082040 h 1542254"/>
              <a:gd name="connsiteX3" fmla="*/ 1066810 w 2164090"/>
              <a:gd name="connsiteY3" fmla="*/ 1524000 h 1542254"/>
              <a:gd name="connsiteX4" fmla="*/ 10 w 2164090"/>
              <a:gd name="connsiteY4" fmla="*/ 1082040 h 1542254"/>
              <a:gd name="connsiteX0" fmla="*/ 9 w 2910849"/>
              <a:gd name="connsiteY0" fmla="*/ 1087221 h 1534942"/>
              <a:gd name="connsiteX1" fmla="*/ 1082049 w 2910849"/>
              <a:gd name="connsiteY1" fmla="*/ 5181 h 1534942"/>
              <a:gd name="connsiteX2" fmla="*/ 2910849 w 2910849"/>
              <a:gd name="connsiteY2" fmla="*/ 812901 h 1534942"/>
              <a:gd name="connsiteX3" fmla="*/ 1066809 w 2910849"/>
              <a:gd name="connsiteY3" fmla="*/ 1529181 h 1534942"/>
              <a:gd name="connsiteX4" fmla="*/ 9 w 2910849"/>
              <a:gd name="connsiteY4" fmla="*/ 1087221 h 1534942"/>
              <a:gd name="connsiteX0" fmla="*/ 4 w 3383284"/>
              <a:gd name="connsiteY0" fmla="*/ 581891 h 1532146"/>
              <a:gd name="connsiteX1" fmla="*/ 1554484 w 3383284"/>
              <a:gd name="connsiteY1" fmla="*/ 2771 h 1532146"/>
              <a:gd name="connsiteX2" fmla="*/ 3383284 w 3383284"/>
              <a:gd name="connsiteY2" fmla="*/ 810491 h 1532146"/>
              <a:gd name="connsiteX3" fmla="*/ 1539244 w 3383284"/>
              <a:gd name="connsiteY3" fmla="*/ 1526771 h 1532146"/>
              <a:gd name="connsiteX4" fmla="*/ 4 w 3383284"/>
              <a:gd name="connsiteY4" fmla="*/ 581891 h 15321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83284" h="1532146">
                <a:moveTo>
                  <a:pt x="4" y="581891"/>
                </a:moveTo>
                <a:cubicBezTo>
                  <a:pt x="2544" y="327891"/>
                  <a:pt x="990604" y="-35329"/>
                  <a:pt x="1554484" y="2771"/>
                </a:cubicBezTo>
                <a:cubicBezTo>
                  <a:pt x="2118364" y="40871"/>
                  <a:pt x="3383284" y="212897"/>
                  <a:pt x="3383284" y="810491"/>
                </a:cubicBezTo>
                <a:cubicBezTo>
                  <a:pt x="3383284" y="1408085"/>
                  <a:pt x="2103124" y="1564871"/>
                  <a:pt x="1539244" y="1526771"/>
                </a:cubicBezTo>
                <a:cubicBezTo>
                  <a:pt x="975364" y="1488671"/>
                  <a:pt x="-2536" y="835891"/>
                  <a:pt x="4" y="581891"/>
                </a:cubicBez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1429149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56B100DD-FE26-4E84-83E1-21635FC3C8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7" y="1282306"/>
            <a:ext cx="7886700" cy="2139553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BBE4BD14-CBD1-4640-8891-E657DC1727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7" y="3442099"/>
            <a:ext cx="7886700" cy="1125140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78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55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3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88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06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2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41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97AF2DCF-32E5-438E-BD6B-4D7664AA1A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DBA29-2747-4441-A711-7B639E784FD2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25.11.2024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67D09218-D9B3-45B1-A15F-570112223B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08B1FF2B-25F0-41A6-B7A0-7D2E0F54DF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90D9B-FA0C-4FC5-A6D5-56B8065EC70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3601090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8C04F688-BEEE-45A9-B2BF-9A8311D533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D9C47078-D592-4E92-A360-0B62DBF6544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369218"/>
            <a:ext cx="3886200" cy="326350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CBBA15DB-2710-415A-9622-7F6DFCAF55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369218"/>
            <a:ext cx="3886200" cy="326350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4148ED56-8B69-4AAE-A044-E0B898EB63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DBA29-2747-4441-A711-7B639E784FD2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25.11.2024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49ECC586-FDEF-42E1-B43B-C8F75255B6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F278F24D-32CE-4FCC-8F33-2E25CAD5CD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90D9B-FA0C-4FC5-A6D5-56B8065EC70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6473904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4121CFF6-6B70-47BF-B664-07A55EC01A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273845"/>
            <a:ext cx="7886700" cy="994172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7A8921D4-6E11-49FC-A619-3FDC6F0E12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78" indent="0">
              <a:buNone/>
              <a:defRPr sz="2000" b="1"/>
            </a:lvl2pPr>
            <a:lvl3pPr marL="914355" indent="0">
              <a:buNone/>
              <a:defRPr sz="1800" b="1"/>
            </a:lvl3pPr>
            <a:lvl4pPr marL="1371532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4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8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592CE726-152B-4C7A-8A7F-5B171C144E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="" xmlns:a16="http://schemas.microsoft.com/office/drawing/2014/main" id="{0FA92744-069E-45CF-B703-F62D573C1F1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2" y="1260872"/>
            <a:ext cx="3887391" cy="61793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78" indent="0">
              <a:buNone/>
              <a:defRPr sz="2000" b="1"/>
            </a:lvl2pPr>
            <a:lvl3pPr marL="914355" indent="0">
              <a:buNone/>
              <a:defRPr sz="1800" b="1"/>
            </a:lvl3pPr>
            <a:lvl4pPr marL="1371532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4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8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="" xmlns:a16="http://schemas.microsoft.com/office/drawing/2014/main" id="{95A1428B-8180-4CD2-BE33-AA460924F8D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2" y="1878806"/>
            <a:ext cx="3887391" cy="276344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="" xmlns:a16="http://schemas.microsoft.com/office/drawing/2014/main" id="{0DA0DBBD-4E60-48D7-B63E-243886248E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DBA29-2747-4441-A711-7B639E784FD2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25.11.2024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="" xmlns:a16="http://schemas.microsoft.com/office/drawing/2014/main" id="{DD134964-60D3-49EB-BDC9-E15D0C43E6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>
            <a:extLst>
              <a:ext uri="{FF2B5EF4-FFF2-40B4-BE49-F238E27FC236}">
                <a16:creationId xmlns="" xmlns:a16="http://schemas.microsoft.com/office/drawing/2014/main" id="{8425F8E9-1DC1-403F-8644-76DC1ABDC7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90D9B-FA0C-4FC5-A6D5-56B8065EC70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2812103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76FA8604-996B-4ED2-AC38-4070B1F16A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="" xmlns:a16="http://schemas.microsoft.com/office/drawing/2014/main" id="{D8BB37C5-8FEC-4887-83DD-2DE81AD788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DBA29-2747-4441-A711-7B639E784FD2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25.11.2024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="" xmlns:a16="http://schemas.microsoft.com/office/drawing/2014/main" id="{4B272F1A-A7A8-4369-96BE-B1FAB702B4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>
            <a:extLst>
              <a:ext uri="{FF2B5EF4-FFF2-40B4-BE49-F238E27FC236}">
                <a16:creationId xmlns="" xmlns:a16="http://schemas.microsoft.com/office/drawing/2014/main" id="{A4515F1B-C701-450A-A800-C5AEBBC1C7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90D9B-FA0C-4FC5-A6D5-56B8065EC70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3137007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Рисунок 5">
            <a:extLst>
              <a:ext uri="{FF2B5EF4-FFF2-40B4-BE49-F238E27FC236}">
                <a16:creationId xmlns="" xmlns:a16="http://schemas.microsoft.com/office/drawing/2014/main" id="{C8E4225E-5737-4BFD-B894-27CCF4ECAFB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28650" y="383979"/>
            <a:ext cx="2800350" cy="4375547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Заголовок 6">
            <a:extLst>
              <a:ext uri="{FF2B5EF4-FFF2-40B4-BE49-F238E27FC236}">
                <a16:creationId xmlns="" xmlns:a16="http://schemas.microsoft.com/office/drawing/2014/main" id="{CB3556BB-95D3-4276-BDF0-67AB4E3CA8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06792" y="273845"/>
            <a:ext cx="4808558" cy="994172"/>
          </a:xfrm>
        </p:spPr>
        <p:txBody>
          <a:bodyPr/>
          <a:lstStyle>
            <a:lvl1pPr>
              <a:defRPr b="1"/>
            </a:lvl1pPr>
          </a:lstStyle>
          <a:p>
            <a:r>
              <a:rPr lang="ru-RU" dirty="0"/>
              <a:t>Образец заголовка</a:t>
            </a:r>
          </a:p>
        </p:txBody>
      </p:sp>
    </p:spTree>
    <p:extLst>
      <p:ext uri="{BB962C8B-B14F-4D97-AF65-F5344CB8AC3E}">
        <p14:creationId xmlns="" xmlns:p14="http://schemas.microsoft.com/office/powerpoint/2010/main" val="348364445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Рисунок 5">
            <a:extLst>
              <a:ext uri="{FF2B5EF4-FFF2-40B4-BE49-F238E27FC236}">
                <a16:creationId xmlns="" xmlns:a16="http://schemas.microsoft.com/office/drawing/2014/main" id="{C8E4225E-5737-4BFD-B894-27CCF4ECAFB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521673" y="1477866"/>
            <a:ext cx="2273341" cy="2187773"/>
          </a:xfrm>
        </p:spPr>
        <p:txBody>
          <a:bodyPr/>
          <a:lstStyle/>
          <a:p>
            <a:endParaRPr lang="ru-RU"/>
          </a:p>
        </p:txBody>
      </p:sp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CABF8A0A-A23D-4ABC-93BD-D1E9D2156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4" name="Рисунок 5">
            <a:extLst>
              <a:ext uri="{FF2B5EF4-FFF2-40B4-BE49-F238E27FC236}">
                <a16:creationId xmlns="" xmlns:a16="http://schemas.microsoft.com/office/drawing/2014/main" id="{A1A7AD3F-1CA5-4B76-9747-23457E3531BB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242013" y="1477866"/>
            <a:ext cx="2273341" cy="2187773"/>
          </a:xfrm>
        </p:spPr>
        <p:txBody>
          <a:bodyPr/>
          <a:lstStyle/>
          <a:p>
            <a:endParaRPr lang="ru-RU"/>
          </a:p>
        </p:txBody>
      </p:sp>
      <p:sp>
        <p:nvSpPr>
          <p:cNvPr id="5" name="Рисунок 5">
            <a:extLst>
              <a:ext uri="{FF2B5EF4-FFF2-40B4-BE49-F238E27FC236}">
                <a16:creationId xmlns="" xmlns:a16="http://schemas.microsoft.com/office/drawing/2014/main" id="{C4D8A349-1CB9-4719-944F-E3CD8832CE6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28653" y="1477866"/>
            <a:ext cx="2273341" cy="2187773"/>
          </a:xfrm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78914872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>
            <a:extLst>
              <a:ext uri="{FF2B5EF4-FFF2-40B4-BE49-F238E27FC236}">
                <a16:creationId xmlns="" xmlns:a16="http://schemas.microsoft.com/office/drawing/2014/main" id="{E4A1F08E-288A-4A74-9A24-BF8D576337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5" name="Объект 2">
            <a:extLst>
              <a:ext uri="{FF2B5EF4-FFF2-40B4-BE49-F238E27FC236}">
                <a16:creationId xmlns="" xmlns:a16="http://schemas.microsoft.com/office/drawing/2014/main" id="{47F55CD0-7A61-4152-9023-0259C95CB2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69218"/>
            <a:ext cx="7886700" cy="326350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="" xmlns:p14="http://schemas.microsoft.com/office/powerpoint/2010/main" val="333785378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FB80184B-0CDF-4EC9-96EF-4CCB881223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289048CB-9066-4DBC-8DD9-CE4E6A1AC5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740570"/>
            <a:ext cx="4629150" cy="365521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ECF3ACCA-6206-4FDA-81FC-6A4C702477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1543051"/>
            <a:ext cx="2949178" cy="2858691"/>
          </a:xfrm>
        </p:spPr>
        <p:txBody>
          <a:bodyPr/>
          <a:lstStyle>
            <a:lvl1pPr marL="0" indent="0">
              <a:buNone/>
              <a:defRPr sz="1600"/>
            </a:lvl1pPr>
            <a:lvl2pPr marL="457178" indent="0">
              <a:buNone/>
              <a:defRPr sz="1400"/>
            </a:lvl2pPr>
            <a:lvl3pPr marL="914355" indent="0">
              <a:buNone/>
              <a:defRPr sz="1200"/>
            </a:lvl3pPr>
            <a:lvl4pPr marL="1371532" indent="0">
              <a:buNone/>
              <a:defRPr sz="1000"/>
            </a:lvl4pPr>
            <a:lvl5pPr marL="1828709" indent="0">
              <a:buNone/>
              <a:defRPr sz="1000"/>
            </a:lvl5pPr>
            <a:lvl6pPr marL="2285886" indent="0">
              <a:buNone/>
              <a:defRPr sz="1000"/>
            </a:lvl6pPr>
            <a:lvl7pPr marL="2743064" indent="0">
              <a:buNone/>
              <a:defRPr sz="1000"/>
            </a:lvl7pPr>
            <a:lvl8pPr marL="3200240" indent="0">
              <a:buNone/>
              <a:defRPr sz="1000"/>
            </a:lvl8pPr>
            <a:lvl9pPr marL="3657418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AD769BD4-5179-4860-80B2-D9117D42D0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DBA29-2747-4441-A711-7B639E784FD2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25.11.2024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EC93F6A3-1EFC-4D5F-A4DF-BDAE6AA5D3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B44CF6FA-3A7C-4915-B49E-5C59BDABAD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90D9B-FA0C-4FC5-A6D5-56B8065EC70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1899426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9863E658-8BE2-4732-A5ED-97438E88B2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="" xmlns:a16="http://schemas.microsoft.com/office/drawing/2014/main" id="{EE21B0FA-D238-4DA8-9C16-C867C943E1B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740570"/>
            <a:ext cx="4629150" cy="3655219"/>
          </a:xfrm>
        </p:spPr>
        <p:txBody>
          <a:bodyPr/>
          <a:lstStyle>
            <a:lvl1pPr marL="0" indent="0">
              <a:buNone/>
              <a:defRPr sz="3200"/>
            </a:lvl1pPr>
            <a:lvl2pPr marL="457178" indent="0">
              <a:buNone/>
              <a:defRPr sz="2800"/>
            </a:lvl2pPr>
            <a:lvl3pPr marL="914355" indent="0">
              <a:buNone/>
              <a:defRPr sz="2400"/>
            </a:lvl3pPr>
            <a:lvl4pPr marL="1371532" indent="0">
              <a:buNone/>
              <a:defRPr sz="2000"/>
            </a:lvl4pPr>
            <a:lvl5pPr marL="1828709" indent="0">
              <a:buNone/>
              <a:defRPr sz="2000"/>
            </a:lvl5pPr>
            <a:lvl6pPr marL="2285886" indent="0">
              <a:buNone/>
              <a:defRPr sz="2000"/>
            </a:lvl6pPr>
            <a:lvl7pPr marL="2743064" indent="0">
              <a:buNone/>
              <a:defRPr sz="2000"/>
            </a:lvl7pPr>
            <a:lvl8pPr marL="3200240" indent="0">
              <a:buNone/>
              <a:defRPr sz="2000"/>
            </a:lvl8pPr>
            <a:lvl9pPr marL="3657418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973A5D26-E7D0-4CD0-9915-CAEC4671A2F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1543051"/>
            <a:ext cx="2949178" cy="2858691"/>
          </a:xfrm>
        </p:spPr>
        <p:txBody>
          <a:bodyPr/>
          <a:lstStyle>
            <a:lvl1pPr marL="0" indent="0">
              <a:buNone/>
              <a:defRPr sz="1600"/>
            </a:lvl1pPr>
            <a:lvl2pPr marL="457178" indent="0">
              <a:buNone/>
              <a:defRPr sz="1400"/>
            </a:lvl2pPr>
            <a:lvl3pPr marL="914355" indent="0">
              <a:buNone/>
              <a:defRPr sz="1200"/>
            </a:lvl3pPr>
            <a:lvl4pPr marL="1371532" indent="0">
              <a:buNone/>
              <a:defRPr sz="1000"/>
            </a:lvl4pPr>
            <a:lvl5pPr marL="1828709" indent="0">
              <a:buNone/>
              <a:defRPr sz="1000"/>
            </a:lvl5pPr>
            <a:lvl6pPr marL="2285886" indent="0">
              <a:buNone/>
              <a:defRPr sz="1000"/>
            </a:lvl6pPr>
            <a:lvl7pPr marL="2743064" indent="0">
              <a:buNone/>
              <a:defRPr sz="1000"/>
            </a:lvl7pPr>
            <a:lvl8pPr marL="3200240" indent="0">
              <a:buNone/>
              <a:defRPr sz="1000"/>
            </a:lvl8pPr>
            <a:lvl9pPr marL="3657418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16208A5B-1751-4F53-A9C5-FB6A94EB6D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DBA29-2747-4441-A711-7B639E784FD2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25.11.2024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713AB6BD-1EF3-43A1-AE95-5B22039C4E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8A815CA0-A959-41C7-B064-65FDC7CAF1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90D9B-FA0C-4FC5-A6D5-56B8065EC70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0460099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50B32843-DE94-4500-B69C-C9B3CD784A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14B48186-D8A7-478A-AF2F-CB7200ACDF1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3935A106-6F28-48CA-9E13-456BE8705E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DBA29-2747-4441-A711-7B639E784FD2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25.11.2024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4E830E3D-E7FD-48F4-8626-F8FA802122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DF78908E-6AE5-41F5-A3C6-C255120DEF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90D9B-FA0C-4FC5-A6D5-56B8065EC70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5489029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="" xmlns:a16="http://schemas.microsoft.com/office/drawing/2014/main" id="{58BFD2EC-27B2-4987-894F-F7C5803443B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6" y="273843"/>
            <a:ext cx="1971675" cy="4358879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1D2A63C9-4F6D-4C5D-8D1E-6EA1102F45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2" y="273843"/>
            <a:ext cx="5800725" cy="435887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19DFD915-5730-407C-AA52-0D199665E2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DBA29-2747-4441-A711-7B639E784FD2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25.11.2024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708A1744-3D4B-4D97-B0C1-91D4F729D4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6AA4EB7E-3DB9-4E5D-A820-BB697FDD21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90D9B-FA0C-4FC5-A6D5-56B8065EC70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64318887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78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5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3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88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06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2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41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78" indent="0">
              <a:buNone/>
              <a:defRPr sz="2000" b="1"/>
            </a:lvl2pPr>
            <a:lvl3pPr marL="914355" indent="0">
              <a:buNone/>
              <a:defRPr sz="1800" b="1"/>
            </a:lvl3pPr>
            <a:lvl4pPr marL="1371532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4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8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78" indent="0">
              <a:buNone/>
              <a:defRPr sz="2000" b="1"/>
            </a:lvl2pPr>
            <a:lvl3pPr marL="914355" indent="0">
              <a:buNone/>
              <a:defRPr sz="1800" b="1"/>
            </a:lvl3pPr>
            <a:lvl4pPr marL="1371532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4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8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25.11.2024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25.11.2024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25.11.2024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4790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178" indent="0">
              <a:buNone/>
              <a:defRPr sz="1200"/>
            </a:lvl2pPr>
            <a:lvl3pPr marL="914355" indent="0">
              <a:buNone/>
              <a:defRPr sz="1000"/>
            </a:lvl3pPr>
            <a:lvl4pPr marL="1371532" indent="0">
              <a:buNone/>
              <a:defRPr sz="900"/>
            </a:lvl4pPr>
            <a:lvl5pPr marL="1828709" indent="0">
              <a:buNone/>
              <a:defRPr sz="900"/>
            </a:lvl5pPr>
            <a:lvl6pPr marL="2285886" indent="0">
              <a:buNone/>
              <a:defRPr sz="900"/>
            </a:lvl6pPr>
            <a:lvl7pPr marL="2743064" indent="0">
              <a:buNone/>
              <a:defRPr sz="900"/>
            </a:lvl7pPr>
            <a:lvl8pPr marL="3200240" indent="0">
              <a:buNone/>
              <a:defRPr sz="900"/>
            </a:lvl8pPr>
            <a:lvl9pPr marL="3657418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178" indent="0">
              <a:buNone/>
              <a:defRPr sz="2800"/>
            </a:lvl2pPr>
            <a:lvl3pPr marL="914355" indent="0">
              <a:buNone/>
              <a:defRPr sz="2400"/>
            </a:lvl3pPr>
            <a:lvl4pPr marL="1371532" indent="0">
              <a:buNone/>
              <a:defRPr sz="2000"/>
            </a:lvl4pPr>
            <a:lvl5pPr marL="1828709" indent="0">
              <a:buNone/>
              <a:defRPr sz="2000"/>
            </a:lvl5pPr>
            <a:lvl6pPr marL="2285886" indent="0">
              <a:buNone/>
              <a:defRPr sz="2000"/>
            </a:lvl6pPr>
            <a:lvl7pPr marL="2743064" indent="0">
              <a:buNone/>
              <a:defRPr sz="2000"/>
            </a:lvl7pPr>
            <a:lvl8pPr marL="3200240" indent="0">
              <a:buNone/>
              <a:defRPr sz="2000"/>
            </a:lvl8pPr>
            <a:lvl9pPr marL="3657418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5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178" indent="0">
              <a:buNone/>
              <a:defRPr sz="1200"/>
            </a:lvl2pPr>
            <a:lvl3pPr marL="914355" indent="0">
              <a:buNone/>
              <a:defRPr sz="1000"/>
            </a:lvl3pPr>
            <a:lvl4pPr marL="1371532" indent="0">
              <a:buNone/>
              <a:defRPr sz="900"/>
            </a:lvl4pPr>
            <a:lvl5pPr marL="1828709" indent="0">
              <a:buNone/>
              <a:defRPr sz="900"/>
            </a:lvl5pPr>
            <a:lvl6pPr marL="2285886" indent="0">
              <a:buNone/>
              <a:defRPr sz="900"/>
            </a:lvl6pPr>
            <a:lvl7pPr marL="2743064" indent="0">
              <a:buNone/>
              <a:defRPr sz="900"/>
            </a:lvl7pPr>
            <a:lvl8pPr marL="3200240" indent="0">
              <a:buNone/>
              <a:defRPr sz="900"/>
            </a:lvl8pPr>
            <a:lvl9pPr marL="3657418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hyperlink" Target="https://presentation-creation.ru/" TargetMode="Externa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2">
                <a:lumMod val="20000"/>
                <a:lumOff val="80000"/>
              </a:schemeClr>
            </a:gs>
            <a:gs pos="0">
              <a:schemeClr val="tx2">
                <a:lumMod val="40000"/>
                <a:lumOff val="60000"/>
              </a:schemeClr>
            </a:gs>
            <a:gs pos="50000">
              <a:schemeClr val="accent1">
                <a:lumMod val="40000"/>
                <a:lumOff val="60000"/>
              </a:schemeClr>
            </a:gs>
            <a:gs pos="100000">
              <a:schemeClr val="bg2">
                <a:shade val="63000"/>
                <a:satMod val="12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vert="horz" lIns="91436" tIns="45718" rIns="91436" bIns="45718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36" tIns="45718" rIns="91436" bIns="45718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36" tIns="45718" rIns="91436" bIns="45718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25.11.2024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36" tIns="45718" rIns="91436" bIns="45718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36" tIns="45718" rIns="91436" bIns="45718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355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84" indent="-342884" algn="l" defTabSz="914355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13" indent="-285736" algn="l" defTabSz="914355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44" indent="-228588" algn="l" defTabSz="914355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20" indent="-228588" algn="l" defTabSz="914355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297" indent="-228588" algn="l" defTabSz="914355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74" indent="-228588" algn="l" defTabSz="914355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2" indent="-228588" algn="l" defTabSz="914355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9" indent="-228588" algn="l" defTabSz="914355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6" indent="-228588" algn="l" defTabSz="914355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3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8" algn="l" defTabSz="9143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5" algn="l" defTabSz="9143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2" algn="l" defTabSz="9143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4" algn="l" defTabSz="9143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8" algn="l" defTabSz="9143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2">
                <a:lumMod val="20000"/>
                <a:lumOff val="80000"/>
              </a:schemeClr>
            </a:gs>
            <a:gs pos="0">
              <a:schemeClr val="tx2">
                <a:lumMod val="40000"/>
                <a:lumOff val="60000"/>
              </a:schemeClr>
            </a:gs>
            <a:gs pos="50000">
              <a:schemeClr val="accent1">
                <a:lumMod val="40000"/>
                <a:lumOff val="60000"/>
              </a:schemeClr>
            </a:gs>
            <a:gs pos="100000">
              <a:schemeClr val="bg2">
                <a:shade val="63000"/>
                <a:satMod val="12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056D4332-F0AC-4B52-BDD1-DE2FDD0FB8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73845"/>
            <a:ext cx="7886700" cy="994172"/>
          </a:xfrm>
          <a:prstGeom prst="rect">
            <a:avLst/>
          </a:prstGeom>
        </p:spPr>
        <p:txBody>
          <a:bodyPr vert="horz" lIns="91436" tIns="45718" rIns="91436" bIns="45718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B759A006-A2BC-4D42-B9D0-3DFE57D87C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369218"/>
            <a:ext cx="7886700" cy="3263504"/>
          </a:xfrm>
          <a:prstGeom prst="rect">
            <a:avLst/>
          </a:prstGeom>
        </p:spPr>
        <p:txBody>
          <a:bodyPr vert="horz" lIns="91436" tIns="45718" rIns="91436" bIns="45718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87175806-A6CB-4AA6-8398-F0149725A67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4767264"/>
            <a:ext cx="2057400" cy="273844"/>
          </a:xfrm>
          <a:prstGeom prst="rect">
            <a:avLst/>
          </a:prstGeom>
        </p:spPr>
        <p:txBody>
          <a:bodyPr vert="horz" lIns="91436" tIns="45718" rIns="91436" bIns="45718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1DBA29-2747-4441-A711-7B639E784FD2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25.11.2024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D132DAC1-AFF6-4E1E-9974-6B24A212643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4767264"/>
            <a:ext cx="3086100" cy="273844"/>
          </a:xfrm>
          <a:prstGeom prst="rect">
            <a:avLst/>
          </a:prstGeom>
        </p:spPr>
        <p:txBody>
          <a:bodyPr vert="horz" lIns="91436" tIns="45718" rIns="91436" bIns="45718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8FB1665E-B07D-4CE3-BFBD-4BAA75DF184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4767264"/>
            <a:ext cx="2057400" cy="273844"/>
          </a:xfrm>
          <a:prstGeom prst="rect">
            <a:avLst/>
          </a:prstGeom>
        </p:spPr>
        <p:txBody>
          <a:bodyPr vert="horz" lIns="91436" tIns="45718" rIns="91436" bIns="45718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A90D9B-FA0C-4FC5-A6D5-56B8065EC70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Рисунок 6">
            <a:hlinkClick r:id="rId15"/>
            <a:extLst>
              <a:ext uri="{FF2B5EF4-FFF2-40B4-BE49-F238E27FC236}">
                <a16:creationId xmlns="" xmlns:a16="http://schemas.microsoft.com/office/drawing/2014/main" id="{AFA385BA-BB58-4C3A-8CD0-11C20D45520F}"/>
              </a:ext>
            </a:extLst>
          </p:cNvPr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895500" y="275545"/>
            <a:ext cx="568322" cy="56832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9427287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xStyles>
    <p:titleStyle>
      <a:lvl1pPr algn="l" defTabSz="914355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88" indent="-228588" algn="l" defTabSz="914355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66" indent="-228588" algn="l" defTabSz="914355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44" indent="-228588" algn="l" defTabSz="914355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20" indent="-228588" algn="l" defTabSz="914355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297" indent="-228588" algn="l" defTabSz="914355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74" indent="-228588" algn="l" defTabSz="914355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2" indent="-228588" algn="l" defTabSz="914355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9" indent="-228588" algn="l" defTabSz="914355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6" indent="-228588" algn="l" defTabSz="914355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3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8" algn="l" defTabSz="9143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5" algn="l" defTabSz="9143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2" algn="l" defTabSz="9143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4" algn="l" defTabSz="9143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8" algn="l" defTabSz="9143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fnpr.ru/events/novosti-fnpr/pamyatka-dlya-rabotayushchikh-chlenov-profsoyuzov-ob-okazanii-meditsinskoy-pomoshchi-po-polisu-oms.html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0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0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0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0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: скругленные углы 7">
            <a:extLst>
              <a:ext uri="{FF2B5EF4-FFF2-40B4-BE49-F238E27FC236}">
                <a16:creationId xmlns="" xmlns:a16="http://schemas.microsoft.com/office/drawing/2014/main" id="{0AC88C5A-D722-4204-A02E-2703AA70DDBF}"/>
              </a:ext>
            </a:extLst>
          </p:cNvPr>
          <p:cNvSpPr/>
          <p:nvPr/>
        </p:nvSpPr>
        <p:spPr>
          <a:xfrm>
            <a:off x="395536" y="2787774"/>
            <a:ext cx="3672408" cy="2232248"/>
          </a:xfrm>
          <a:prstGeom prst="round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9" tIns="34289" rIns="68579" bIns="34289"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8604448" y="164637"/>
            <a:ext cx="432048" cy="307777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latin typeface="Arial Black" pitchFamily="34" charset="0"/>
              </a:rPr>
              <a:t>1</a:t>
            </a:r>
            <a:endParaRPr lang="ru-RU" sz="1400" dirty="0">
              <a:latin typeface="Arial Black" pitchFamily="34" charset="0"/>
            </a:endParaRPr>
          </a:p>
        </p:txBody>
      </p:sp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971600" y="123478"/>
            <a:ext cx="7344816" cy="2736304"/>
          </a:xfrm>
          <a:ln>
            <a:noFill/>
          </a:ln>
        </p:spPr>
        <p:txBody>
          <a:bodyPr>
            <a:noAutofit/>
          </a:bodyPr>
          <a:lstStyle/>
          <a:p>
            <a:pPr algn="ctr"/>
            <a:r>
              <a:rPr lang="ru-RU" sz="2600" dirty="0" smtClean="0">
                <a:latin typeface="Arial Black" pitchFamily="34" charset="0"/>
              </a:rPr>
              <a:t>ПАМЯТКА </a:t>
            </a:r>
            <a:br>
              <a:rPr lang="ru-RU" sz="2600" dirty="0" smtClean="0">
                <a:latin typeface="Arial Black" pitchFamily="34" charset="0"/>
              </a:rPr>
            </a:br>
            <a:r>
              <a:rPr lang="ru-RU" sz="2600" dirty="0" smtClean="0">
                <a:latin typeface="Arial Black" pitchFamily="34" charset="0"/>
              </a:rPr>
              <a:t>для работающих членов профсоюзов о деятельности страховых представителей в медицинских организациях при оказании медицинской помощи по полису ОМС</a:t>
            </a:r>
          </a:p>
        </p:txBody>
      </p:sp>
      <p:pic>
        <p:nvPicPr>
          <p:cNvPr id="36868" name="Picture 4" descr="http://kubanoms.ru/_pictures/news/2021/251121_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2859782"/>
            <a:ext cx="2160240" cy="2088232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4211960" y="2931790"/>
            <a:ext cx="4608512" cy="92333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За помощью в отстаивании прав пациента</a:t>
            </a:r>
            <a:endParaRPr lang="ru-RU" dirty="0" smtClean="0">
              <a:solidFill>
                <a:srgbClr val="FF0000"/>
              </a:solidFill>
            </a:endParaRPr>
          </a:p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ОБРАЩАЙТЕСЬ в профсоюзный комитет</a:t>
            </a:r>
            <a:endParaRPr lang="ru-RU" dirty="0" smtClean="0">
              <a:solidFill>
                <a:srgbClr val="FF0000"/>
              </a:solidFill>
            </a:endParaRPr>
          </a:p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Вашей первичной организации!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211960" y="4299942"/>
            <a:ext cx="460851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u="sng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  <a:hlinkClick r:id="rId3"/>
              </a:rPr>
              <a:t>(см. «Памятку для работающих членов профсоюзов об оказании медицинской помощи по полису ОМС»).</a:t>
            </a:r>
            <a:endParaRPr lang="ru-RU" sz="14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8604448" y="164637"/>
            <a:ext cx="432048" cy="307777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latin typeface="Arial Black" pitchFamily="34" charset="0"/>
              </a:rPr>
              <a:t>1</a:t>
            </a:r>
            <a:r>
              <a:rPr lang="ru-RU" sz="1400" dirty="0" smtClean="0">
                <a:latin typeface="Arial Black" pitchFamily="34" charset="0"/>
              </a:rPr>
              <a:t>0</a:t>
            </a:r>
            <a:endParaRPr lang="ru-RU" sz="1400" dirty="0">
              <a:latin typeface="Arial Black" pitchFamily="34" charset="0"/>
            </a:endParaRPr>
          </a:p>
        </p:txBody>
      </p:sp>
      <p:sp>
        <p:nvSpPr>
          <p:cNvPr id="8" name="Прямоугольник 7" descr="Элемент 2 (уровень иерархии 3)">
            <a:extLst>
              <a:ext uri="{FF2B5EF4-FFF2-40B4-BE49-F238E27FC236}">
                <a16:creationId xmlns:a16="http://schemas.microsoft.com/office/drawing/2014/main" xmlns="" id="{B1D13964-3BCA-4613-8A6D-5CEC7CC35B3B}"/>
              </a:ext>
            </a:extLst>
          </p:cNvPr>
          <p:cNvSpPr/>
          <p:nvPr/>
        </p:nvSpPr>
        <p:spPr>
          <a:xfrm>
            <a:off x="179512" y="3003798"/>
            <a:ext cx="8712968" cy="43204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scene3d>
            <a:camera prst="orthographicFront"/>
            <a:lightRig rig="flat" dir="t"/>
          </a:scene3d>
          <a:sp3d prstMaterial="dkEdge"/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2">
            <a:scrgbClr r="0" g="0" b="0"/>
          </a:fillRef>
          <a:effectRef idx="1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36000" tIns="108000" rIns="36000" bIns="0" numCol="1" spcCol="1270" rtlCol="0" anchor="t" anchorCtr="0">
            <a:noAutofit/>
          </a:bodyPr>
          <a:lstStyle/>
          <a:p>
            <a:pPr algn="ctr"/>
            <a:r>
              <a:rPr lang="ru-RU" sz="1400" dirty="0" smtClean="0">
                <a:latin typeface="Arial Black" pitchFamily="34" charset="0"/>
                <a:cs typeface="Arial" pitchFamily="34" charset="0"/>
              </a:rPr>
              <a:t>непосредственно в офисе страховой компании</a:t>
            </a:r>
            <a:endParaRPr lang="ru-RU" sz="1400" dirty="0"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12" name="Заголовок 1"/>
          <p:cNvSpPr txBox="1">
            <a:spLocks/>
          </p:cNvSpPr>
          <p:nvPr/>
        </p:nvSpPr>
        <p:spPr>
          <a:xfrm>
            <a:off x="1187624" y="123478"/>
            <a:ext cx="7128792" cy="64807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36" tIns="45718" rIns="91436" bIns="45718" rtlCol="0" anchor="ctr">
            <a:noAutofit/>
          </a:bodyPr>
          <a:lstStyle/>
          <a:p>
            <a:pPr lvl="0" algn="ctr">
              <a:lnSpc>
                <a:spcPct val="90000"/>
              </a:lnSpc>
              <a:spcBef>
                <a:spcPct val="0"/>
              </a:spcBef>
            </a:pPr>
            <a:r>
              <a:rPr lang="ru-RU" sz="2400" dirty="0" smtClean="0">
                <a:latin typeface="Arial Black" pitchFamily="34" charset="0"/>
              </a:rPr>
              <a:t>Каналы связи со страховыми представителями:</a:t>
            </a: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Black" pitchFamily="34" charset="0"/>
              <a:ea typeface="+mj-ea"/>
              <a:cs typeface="+mj-cs"/>
            </a:endParaRPr>
          </a:p>
        </p:txBody>
      </p:sp>
      <p:sp>
        <p:nvSpPr>
          <p:cNvPr id="13" name="Прямоугольник 12" descr="Элемент 2 (уровень иерархии 3)">
            <a:extLst>
              <a:ext uri="{FF2B5EF4-FFF2-40B4-BE49-F238E27FC236}">
                <a16:creationId xmlns:a16="http://schemas.microsoft.com/office/drawing/2014/main" xmlns="" id="{B1D13964-3BCA-4613-8A6D-5CEC7CC35B3B}"/>
              </a:ext>
            </a:extLst>
          </p:cNvPr>
          <p:cNvSpPr/>
          <p:nvPr/>
        </p:nvSpPr>
        <p:spPr>
          <a:xfrm>
            <a:off x="179512" y="1635646"/>
            <a:ext cx="8712968" cy="43204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scene3d>
            <a:camera prst="orthographicFront"/>
            <a:lightRig rig="flat" dir="t"/>
          </a:scene3d>
          <a:sp3d prstMaterial="dkEdge"/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2">
            <a:scrgbClr r="0" g="0" b="0"/>
          </a:fillRef>
          <a:effectRef idx="1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36000" tIns="108000" rIns="36000" bIns="0" numCol="1" spcCol="1270" rtlCol="0" anchor="t" anchorCtr="0">
            <a:noAutofit/>
          </a:bodyPr>
          <a:lstStyle/>
          <a:p>
            <a:pPr algn="ctr"/>
            <a:r>
              <a:rPr lang="ru-RU" sz="1400" dirty="0" smtClean="0">
                <a:latin typeface="Arial Black" pitchFamily="34" charset="0"/>
                <a:cs typeface="Arial" pitchFamily="34" charset="0"/>
              </a:rPr>
              <a:t>в медицинских организациях в определенные часы, указанные на сайте СМО </a:t>
            </a:r>
            <a:endParaRPr lang="ru-RU" sz="1400" dirty="0"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14" name="Прямоугольник 13" descr="Элемент 2 (уровень иерархии 3)">
            <a:extLst>
              <a:ext uri="{FF2B5EF4-FFF2-40B4-BE49-F238E27FC236}">
                <a16:creationId xmlns:a16="http://schemas.microsoft.com/office/drawing/2014/main" xmlns="" id="{B1D13964-3BCA-4613-8A6D-5CEC7CC35B3B}"/>
              </a:ext>
            </a:extLst>
          </p:cNvPr>
          <p:cNvSpPr/>
          <p:nvPr/>
        </p:nvSpPr>
        <p:spPr>
          <a:xfrm>
            <a:off x="179512" y="1059582"/>
            <a:ext cx="8712968" cy="43204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scene3d>
            <a:camera prst="orthographicFront"/>
            <a:lightRig rig="flat" dir="t"/>
          </a:scene3d>
          <a:sp3d prstMaterial="dkEdge"/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2">
            <a:scrgbClr r="0" g="0" b="0"/>
          </a:fillRef>
          <a:effectRef idx="1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36000" tIns="108000" rIns="36000" bIns="0" numCol="1" spcCol="1270" rtlCol="0" anchor="t" anchorCtr="0">
            <a:noAutofit/>
          </a:bodyPr>
          <a:lstStyle/>
          <a:p>
            <a:pPr algn="ctr"/>
            <a:r>
              <a:rPr lang="ru-RU" sz="1400" dirty="0" smtClean="0">
                <a:latin typeface="Arial Black" pitchFamily="34" charset="0"/>
                <a:cs typeface="Arial" pitchFamily="34" charset="0"/>
              </a:rPr>
              <a:t>по номеру телефона, указанному на полисе ОМС</a:t>
            </a:r>
            <a:endParaRPr lang="ru-RU" sz="1400" dirty="0">
              <a:latin typeface="Arial Black" pitchFamily="34" charset="0"/>
              <a:cs typeface="Arial" pitchFamily="34" charset="0"/>
            </a:endParaRPr>
          </a:p>
        </p:txBody>
      </p:sp>
      <p:cxnSp>
        <p:nvCxnSpPr>
          <p:cNvPr id="15" name="Прямая соединительная линия 14">
            <a:extLst>
              <a:ext uri="{FF2B5EF4-FFF2-40B4-BE49-F238E27FC236}">
                <a16:creationId xmlns:a16="http://schemas.microsoft.com/office/drawing/2014/main" xmlns="" id="{E2D21EE2-D070-4DA0-A1AD-9C1E88D9194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/>
          </p:cNvCxnSpPr>
          <p:nvPr/>
        </p:nvCxnSpPr>
        <p:spPr>
          <a:xfrm flipV="1">
            <a:off x="4499992" y="771550"/>
            <a:ext cx="0" cy="288032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>
            <a:extLst>
              <a:ext uri="{FF2B5EF4-FFF2-40B4-BE49-F238E27FC236}">
                <a16:creationId xmlns:a16="http://schemas.microsoft.com/office/drawing/2014/main" xmlns="" id="{E2D21EE2-D070-4DA0-A1AD-9C1E88D9194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/>
          </p:cNvCxnSpPr>
          <p:nvPr/>
        </p:nvCxnSpPr>
        <p:spPr>
          <a:xfrm flipV="1">
            <a:off x="4499992" y="1491630"/>
            <a:ext cx="0" cy="144016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>
            <a:extLst>
              <a:ext uri="{FF2B5EF4-FFF2-40B4-BE49-F238E27FC236}">
                <a16:creationId xmlns:a16="http://schemas.microsoft.com/office/drawing/2014/main" xmlns="" id="{E2D21EE2-D070-4DA0-A1AD-9C1E88D9194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/>
          </p:cNvCxnSpPr>
          <p:nvPr/>
        </p:nvCxnSpPr>
        <p:spPr>
          <a:xfrm flipV="1">
            <a:off x="4499992" y="2067694"/>
            <a:ext cx="0" cy="144016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>
            <a:extLst>
              <a:ext uri="{FF2B5EF4-FFF2-40B4-BE49-F238E27FC236}">
                <a16:creationId xmlns:a16="http://schemas.microsoft.com/office/drawing/2014/main" xmlns="" id="{E2D21EE2-D070-4DA0-A1AD-9C1E88D9194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/>
          </p:cNvCxnSpPr>
          <p:nvPr/>
        </p:nvCxnSpPr>
        <p:spPr>
          <a:xfrm flipV="1">
            <a:off x="4499992" y="2859782"/>
            <a:ext cx="0" cy="144016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Прямоугольник 19" descr="Элемент 2 (уровень иерархии 3)">
            <a:extLst>
              <a:ext uri="{FF2B5EF4-FFF2-40B4-BE49-F238E27FC236}">
                <a16:creationId xmlns:a16="http://schemas.microsoft.com/office/drawing/2014/main" xmlns="" id="{B1D13964-3BCA-4613-8A6D-5CEC7CC35B3B}"/>
              </a:ext>
            </a:extLst>
          </p:cNvPr>
          <p:cNvSpPr/>
          <p:nvPr/>
        </p:nvSpPr>
        <p:spPr>
          <a:xfrm>
            <a:off x="179512" y="2211710"/>
            <a:ext cx="8712968" cy="64807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scene3d>
            <a:camera prst="orthographicFront"/>
            <a:lightRig rig="flat" dir="t"/>
          </a:scene3d>
          <a:sp3d prstMaterial="dkEdge"/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2">
            <a:scrgbClr r="0" g="0" b="0"/>
          </a:fillRef>
          <a:effectRef idx="1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36000" tIns="108000" rIns="36000" bIns="0" numCol="1" spcCol="1270" rtlCol="0" anchor="t" anchorCtr="0">
            <a:noAutofit/>
          </a:bodyPr>
          <a:lstStyle/>
          <a:p>
            <a:pPr algn="ctr"/>
            <a:r>
              <a:rPr lang="ru-RU" sz="1400" dirty="0" smtClean="0">
                <a:latin typeface="Arial Black" pitchFamily="34" charset="0"/>
                <a:cs typeface="Arial" pitchFamily="34" charset="0"/>
              </a:rPr>
              <a:t>по стационарному телефону, установленному в медицинской организации </a:t>
            </a:r>
            <a:br>
              <a:rPr lang="ru-RU" sz="1400" dirty="0" smtClean="0">
                <a:latin typeface="Arial Black" pitchFamily="34" charset="0"/>
                <a:cs typeface="Arial" pitchFamily="34" charset="0"/>
              </a:rPr>
            </a:br>
            <a:r>
              <a:rPr lang="ru-RU" sz="1400" dirty="0" smtClean="0">
                <a:latin typeface="Arial Black" pitchFamily="34" charset="0"/>
                <a:cs typeface="Arial" pitchFamily="34" charset="0"/>
              </a:rPr>
              <a:t>для прямой оперативной связи со страховым представителем</a:t>
            </a:r>
            <a:endParaRPr lang="ru-RU" sz="1400" dirty="0">
              <a:latin typeface="Arial Black" pitchFamily="34" charset="0"/>
              <a:cs typeface="Arial" pitchFamily="34" charset="0"/>
            </a:endParaRPr>
          </a:p>
        </p:txBody>
      </p:sp>
      <p:pic>
        <p:nvPicPr>
          <p:cNvPr id="1032" name="Picture 8" descr="https://elmakon.uz/images/detailed/35/38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107504" y="51470"/>
            <a:ext cx="936104" cy="936104"/>
          </a:xfrm>
          <a:prstGeom prst="rect">
            <a:avLst/>
          </a:prstGeom>
          <a:noFill/>
        </p:spPr>
      </p:pic>
      <p:sp>
        <p:nvSpPr>
          <p:cNvPr id="16" name="TextBox 15">
            <a:extLst>
              <a:ext uri="{FF2B5EF4-FFF2-40B4-BE49-F238E27FC236}">
                <a16:creationId xmlns="" xmlns:a16="http://schemas.microsoft.com/office/drawing/2014/main" id="{92254066-B61B-A4D2-964D-74B3043CC186}"/>
              </a:ext>
            </a:extLst>
          </p:cNvPr>
          <p:cNvSpPr txBox="1"/>
          <p:nvPr/>
        </p:nvSpPr>
        <p:spPr>
          <a:xfrm>
            <a:off x="179512" y="3579862"/>
            <a:ext cx="8710981" cy="861774"/>
          </a:xfrm>
          <a:prstGeom prst="rect">
            <a:avLst/>
          </a:prstGeom>
          <a:noFill/>
          <a:ln w="15875"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kumimoji="0" lang="ru-RU" sz="1600" b="1" i="0" u="none" strike="noStrike" kern="1200" cap="none" spc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 Black" panose="020B0A04020102020204" pitchFamily="34" charset="0"/>
                <a:ea typeface="Calibri" panose="020F0502020204030204" pitchFamily="34" charset="0"/>
                <a:cs typeface="+mj-cs"/>
              </a:rPr>
              <a:t>В </a:t>
            </a:r>
            <a:r>
              <a:rPr kumimoji="0" lang="ru-RU" sz="1600" b="1" i="0" u="none" strike="noStrike" kern="1200" cap="none" spc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 Black" panose="020B0A04020102020204" pitchFamily="34" charset="0"/>
                <a:ea typeface="Calibri" panose="020F0502020204030204" pitchFamily="34" charset="0"/>
                <a:cs typeface="+mj-cs"/>
              </a:rPr>
              <a:t>случае возникновения разногласий по вопросам работы </a:t>
            </a:r>
            <a:r>
              <a:rPr kumimoji="0" lang="ru-RU" sz="1600" b="1" i="0" u="none" strike="noStrike" kern="1200" cap="none" spc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 Black" panose="020B0A04020102020204" pitchFamily="34" charset="0"/>
                <a:ea typeface="Calibri" panose="020F0502020204030204" pitchFamily="34" charset="0"/>
                <a:cs typeface="+mj-cs"/>
              </a:rPr>
              <a:t>страховых </a:t>
            </a:r>
            <a:r>
              <a:rPr kumimoji="0" lang="ru-RU" sz="1600" b="1" i="0" u="none" strike="noStrike" kern="1200" cap="none" spc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 Black" panose="020B0A04020102020204" pitchFamily="34" charset="0"/>
                <a:ea typeface="Calibri" panose="020F0502020204030204" pitchFamily="34" charset="0"/>
                <a:cs typeface="+mj-cs"/>
              </a:rPr>
              <a:t>представителей </a:t>
            </a:r>
            <a:r>
              <a:rPr lang="ru-RU" sz="1600" dirty="0" smtClean="0">
                <a:solidFill>
                  <a:srgbClr val="FF0000"/>
                </a:solidFill>
              </a:rPr>
              <a:t>–</a:t>
            </a:r>
            <a:r>
              <a:rPr kumimoji="0" lang="ru-RU" sz="1600" b="1" i="0" u="none" strike="noStrike" kern="1200" cap="none" spc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 Black" panose="020B0A04020102020204" pitchFamily="34" charset="0"/>
                <a:ea typeface="Calibri" panose="020F0502020204030204" pitchFamily="34" charset="0"/>
                <a:cs typeface="+mj-cs"/>
              </a:rPr>
              <a:t> обращаться </a:t>
            </a:r>
            <a:r>
              <a:rPr kumimoji="0" lang="ru-RU" sz="1600" b="1" i="0" u="none" strike="noStrike" kern="1200" cap="none" spc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 Black" panose="020B0A04020102020204" pitchFamily="34" charset="0"/>
                <a:ea typeface="Calibri" panose="020F0502020204030204" pitchFamily="34" charset="0"/>
                <a:cs typeface="+mj-cs"/>
              </a:rPr>
              <a:t>в </a:t>
            </a:r>
            <a:r>
              <a:rPr kumimoji="0" lang="ru-RU" sz="1600" b="1" i="0" u="none" strike="noStrike" kern="1200" cap="none" spc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 Black" panose="020B0A04020102020204" pitchFamily="34" charset="0"/>
                <a:ea typeface="Calibri" panose="020F0502020204030204" pitchFamily="34" charset="0"/>
                <a:cs typeface="+mj-cs"/>
              </a:rPr>
              <a:t>ТФОМС,</a:t>
            </a:r>
            <a:r>
              <a:rPr kumimoji="0" lang="en-US" sz="1600" b="1" i="0" u="none" strike="noStrike" kern="1200" cap="none" spc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 Black" panose="020B0A04020102020204" pitchFamily="34" charset="0"/>
                <a:ea typeface="Calibri" panose="020F0502020204030204" pitchFamily="34" charset="0"/>
                <a:cs typeface="+mj-cs"/>
              </a:rPr>
              <a:t> </a:t>
            </a:r>
            <a:r>
              <a:rPr kumimoji="0" lang="ru-RU" sz="1600" b="1" i="0" u="none" strike="noStrike" kern="1200" cap="none" spc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 Black" panose="020B0A04020102020204" pitchFamily="34" charset="0"/>
                <a:ea typeface="Calibri" panose="020F0502020204030204" pitchFamily="34" charset="0"/>
                <a:cs typeface="+mj-cs"/>
              </a:rPr>
              <a:t>который обязан принять </a:t>
            </a:r>
            <a:br>
              <a:rPr kumimoji="0" lang="ru-RU" sz="1600" b="1" i="0" u="none" strike="noStrike" kern="1200" cap="none" spc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 Black" panose="020B0A04020102020204" pitchFamily="34" charset="0"/>
                <a:ea typeface="Calibri" panose="020F0502020204030204" pitchFamily="34" charset="0"/>
                <a:cs typeface="+mj-cs"/>
              </a:rPr>
            </a:br>
            <a:r>
              <a:rPr kumimoji="0" lang="ru-RU" sz="1600" b="1" i="0" u="none" strike="noStrike" kern="1200" cap="none" spc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 Black" panose="020B0A04020102020204" pitchFamily="34" charset="0"/>
                <a:ea typeface="Calibri" panose="020F0502020204030204" pitchFamily="34" charset="0"/>
                <a:cs typeface="+mj-cs"/>
              </a:rPr>
              <a:t>все </a:t>
            </a:r>
            <a:r>
              <a:rPr kumimoji="0" lang="ru-RU" sz="1600" b="1" i="0" u="none" strike="noStrike" kern="1200" cap="none" spc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 Black" panose="020B0A04020102020204" pitchFamily="34" charset="0"/>
                <a:ea typeface="Calibri" panose="020F0502020204030204" pitchFamily="34" charset="0"/>
                <a:cs typeface="+mj-cs"/>
              </a:rPr>
              <a:t>меры к </a:t>
            </a:r>
            <a:r>
              <a:rPr kumimoji="0" lang="ru-RU" sz="1600" b="1" i="0" u="none" strike="noStrike" kern="1200" cap="none" spc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 Black" panose="020B0A04020102020204" pitchFamily="34" charset="0"/>
                <a:ea typeface="Calibri" panose="020F0502020204030204" pitchFamily="34" charset="0"/>
                <a:cs typeface="+mj-cs"/>
              </a:rPr>
              <a:t>их разрешению</a:t>
            </a:r>
            <a:endParaRPr lang="ru-RU" sz="1600" dirty="0">
              <a:solidFill>
                <a:srgbClr val="FF0000"/>
              </a:solidFill>
            </a:endParaRPr>
          </a:p>
        </p:txBody>
      </p:sp>
      <p:pic>
        <p:nvPicPr>
          <p:cNvPr id="21" name="Объект 3">
            <a:extLst>
              <a:ext uri="{FF2B5EF4-FFF2-40B4-BE49-F238E27FC236}">
                <a16:creationId xmlns="" xmlns:a16="http://schemas.microsoft.com/office/drawing/2014/main" id="{6E735D41-C82F-1511-5E06-8AA0BCE97DE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4233302" y="4515966"/>
            <a:ext cx="554722" cy="576064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8604448" y="164637"/>
            <a:ext cx="432048" cy="307777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latin typeface="Arial Black" pitchFamily="34" charset="0"/>
              </a:rPr>
              <a:t>2</a:t>
            </a:r>
            <a:endParaRPr lang="ru-RU" sz="1400" dirty="0">
              <a:latin typeface="Arial Black" pitchFamily="34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107504" y="51470"/>
            <a:ext cx="8424936" cy="648072"/>
          </a:xfrm>
          <a:prstGeom prst="rect">
            <a:avLst/>
          </a:prstGeom>
          <a:ln>
            <a:noFill/>
          </a:ln>
        </p:spPr>
        <p:txBody>
          <a:bodyPr vert="horz" lIns="91436" tIns="45718" rIns="91436" bIns="45718" rtlCol="0" anchor="ctr">
            <a:noAutofit/>
          </a:bodyPr>
          <a:lstStyle/>
          <a:p>
            <a:pPr lvl="0" algn="ctr">
              <a:lnSpc>
                <a:spcPct val="90000"/>
              </a:lnSpc>
              <a:spcBef>
                <a:spcPct val="0"/>
              </a:spcBef>
            </a:pPr>
            <a:r>
              <a:rPr lang="ru-RU" sz="2000" dirty="0" smtClean="0">
                <a:latin typeface="Arial Black" pitchFamily="34" charset="0"/>
              </a:rPr>
              <a:t>Трехуровневая система страховых представителей страховой медицинской организации</a:t>
            </a: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Black" pitchFamily="34" charset="0"/>
              <a:ea typeface="+mj-ea"/>
              <a:cs typeface="+mj-cs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323528" y="699542"/>
            <a:ext cx="8496944" cy="52321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000000"/>
            </a:solidFill>
          </a:ln>
        </p:spPr>
        <p:txBody>
          <a:bodyPr wrap="square" lIns="91438" tIns="45719" rIns="91438" bIns="45719">
            <a:spAutoFit/>
          </a:bodyPr>
          <a:lstStyle/>
          <a:p>
            <a:pPr algn="ctr"/>
            <a:r>
              <a:rPr lang="ru-RU" sz="1400" b="1" dirty="0" smtClean="0">
                <a:latin typeface="Arial" pitchFamily="34" charset="0"/>
                <a:cs typeface="Arial" pitchFamily="34" charset="0"/>
              </a:rPr>
              <a:t>В зависимости от компетенции и сложности решаемых проблем </a:t>
            </a:r>
          </a:p>
          <a:p>
            <a:pPr algn="ctr"/>
            <a:r>
              <a:rPr lang="ru-RU" sz="1400" b="1" dirty="0" smtClean="0">
                <a:latin typeface="Arial" pitchFamily="34" charset="0"/>
                <a:cs typeface="Arial" pitchFamily="34" charset="0"/>
              </a:rPr>
              <a:t>в области обязательного медицинского страхования: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323528" y="1275606"/>
            <a:ext cx="8496944" cy="27699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rgbClr val="000000"/>
            </a:solidFill>
          </a:ln>
        </p:spPr>
        <p:txBody>
          <a:bodyPr wrap="square" lIns="91438" tIns="45719" rIns="91438" bIns="45719">
            <a:spAutoFit/>
          </a:bodyPr>
          <a:lstStyle/>
          <a:p>
            <a:pPr algn="just"/>
            <a:r>
              <a:rPr lang="ru-RU" sz="1200" b="1" dirty="0" smtClean="0">
                <a:latin typeface="Arial" pitchFamily="34" charset="0"/>
                <a:cs typeface="Arial" pitchFamily="34" charset="0"/>
              </a:rPr>
              <a:t>СП1 уровня</a:t>
            </a:r>
            <a:r>
              <a:rPr lang="ru-RU" sz="1200" dirty="0" smtClean="0">
                <a:latin typeface="Arial" pitchFamily="34" charset="0"/>
                <a:cs typeface="Arial" pitchFamily="34" charset="0"/>
              </a:rPr>
              <a:t> – специалист </a:t>
            </a:r>
            <a:r>
              <a:rPr lang="ru-RU" sz="1200" dirty="0" err="1" smtClean="0">
                <a:latin typeface="Arial" pitchFamily="34" charset="0"/>
                <a:cs typeface="Arial" pitchFamily="34" charset="0"/>
              </a:rPr>
              <a:t>контакт-центра</a:t>
            </a:r>
            <a:endParaRPr lang="ru-RU" sz="12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323528" y="2211710"/>
            <a:ext cx="8496944" cy="27699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rgbClr val="000000"/>
            </a:solidFill>
          </a:ln>
        </p:spPr>
        <p:txBody>
          <a:bodyPr wrap="square" lIns="91438" tIns="45719" rIns="91438" bIns="45719">
            <a:spAutoFit/>
          </a:bodyPr>
          <a:lstStyle/>
          <a:p>
            <a:pPr algn="just"/>
            <a:r>
              <a:rPr lang="ru-RU" sz="1200" b="1" dirty="0" smtClean="0">
                <a:latin typeface="Arial" pitchFamily="34" charset="0"/>
                <a:cs typeface="Arial" pitchFamily="34" charset="0"/>
              </a:rPr>
              <a:t>СП 2 уровня</a:t>
            </a:r>
            <a:r>
              <a:rPr lang="ru-RU" sz="1200" dirty="0" smtClean="0">
                <a:latin typeface="Arial" pitchFamily="34" charset="0"/>
                <a:cs typeface="Arial" pitchFamily="34" charset="0"/>
              </a:rPr>
              <a:t> – квалифицированный сотрудник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323528" y="3435846"/>
            <a:ext cx="8496944" cy="27699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rgbClr val="000000"/>
            </a:solidFill>
          </a:ln>
        </p:spPr>
        <p:txBody>
          <a:bodyPr wrap="square" lIns="91438" tIns="45719" rIns="91438" bIns="45719">
            <a:spAutoFit/>
          </a:bodyPr>
          <a:lstStyle/>
          <a:p>
            <a:pPr algn="just"/>
            <a:r>
              <a:rPr lang="ru-RU" sz="1200" b="1" dirty="0" smtClean="0">
                <a:latin typeface="Arial" pitchFamily="34" charset="0"/>
                <a:cs typeface="Arial" pitchFamily="34" charset="0"/>
              </a:rPr>
              <a:t>СП 3 уровня</a:t>
            </a:r>
            <a:r>
              <a:rPr lang="ru-RU" sz="1200" dirty="0" smtClean="0">
                <a:latin typeface="Arial" pitchFamily="34" charset="0"/>
                <a:cs typeface="Arial" pitchFamily="34" charset="0"/>
              </a:rPr>
              <a:t> – высококвалифицированный врач-эксперт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539552" y="1574673"/>
            <a:ext cx="8280920" cy="276997"/>
          </a:xfrm>
          <a:prstGeom prst="rect">
            <a:avLst/>
          </a:prstGeom>
          <a:ln>
            <a:solidFill>
              <a:srgbClr val="000000"/>
            </a:solidFill>
          </a:ln>
        </p:spPr>
        <p:txBody>
          <a:bodyPr wrap="square" lIns="91438" tIns="45719" rIns="91438" bIns="45719">
            <a:spAutoFit/>
          </a:bodyPr>
          <a:lstStyle/>
          <a:p>
            <a:pPr algn="just"/>
            <a:r>
              <a:rPr lang="ru-RU" sz="1200" dirty="0" smtClean="0">
                <a:latin typeface="Arial" pitchFamily="34" charset="0"/>
                <a:cs typeface="Arial" pitchFamily="34" charset="0"/>
              </a:rPr>
              <a:t>предоставление по устным обращениям застрахованных информации справочно-консультационного характера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539552" y="3795886"/>
            <a:ext cx="8280920" cy="461663"/>
          </a:xfrm>
          <a:prstGeom prst="rect">
            <a:avLst/>
          </a:prstGeom>
          <a:ln>
            <a:solidFill>
              <a:srgbClr val="000000"/>
            </a:solidFill>
          </a:ln>
        </p:spPr>
        <p:txBody>
          <a:bodyPr wrap="square" lIns="91438" tIns="45719" rIns="91438" bIns="45719">
            <a:spAutoFit/>
          </a:bodyPr>
          <a:lstStyle/>
          <a:p>
            <a:pPr algn="just"/>
            <a:r>
              <a:rPr lang="ru-RU" sz="1200" dirty="0" smtClean="0">
                <a:latin typeface="Arial" pitchFamily="34" charset="0"/>
                <a:cs typeface="Arial" pitchFamily="34" charset="0"/>
              </a:rPr>
              <a:t>информирует застрахованных о необходимости своевременного обращения в медицинские организации с целью формирования приверженности к лечению и предотвращения ухудшения состояния здоровья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539552" y="4299942"/>
            <a:ext cx="8280920" cy="461663"/>
          </a:xfrm>
          <a:prstGeom prst="rect">
            <a:avLst/>
          </a:prstGeom>
          <a:ln>
            <a:solidFill>
              <a:srgbClr val="000000"/>
            </a:solidFill>
          </a:ln>
        </p:spPr>
        <p:txBody>
          <a:bodyPr wrap="square" lIns="91438" tIns="45719" rIns="91438" bIns="45719">
            <a:spAutoFit/>
          </a:bodyPr>
          <a:lstStyle/>
          <a:p>
            <a:pPr algn="just"/>
            <a:r>
              <a:rPr lang="ru-RU" sz="1200" dirty="0" smtClean="0">
                <a:latin typeface="Arial" pitchFamily="34" charset="0"/>
                <a:cs typeface="Arial" pitchFamily="34" charset="0"/>
              </a:rPr>
              <a:t>контролирует качество и своевременность диспансерного наблюдения и плановых госпитализаций пациентов </a:t>
            </a:r>
            <a:br>
              <a:rPr lang="ru-RU" sz="1200" dirty="0" smtClean="0">
                <a:latin typeface="Arial" pitchFamily="34" charset="0"/>
                <a:cs typeface="Arial" pitchFamily="34" charset="0"/>
              </a:rPr>
            </a:br>
            <a:r>
              <a:rPr lang="ru-RU" sz="1200" dirty="0" smtClean="0">
                <a:latin typeface="Arial" pitchFamily="34" charset="0"/>
                <a:cs typeface="Arial" pitchFamily="34" charset="0"/>
              </a:rPr>
              <a:t>с хроническими заболеваниями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539552" y="4803998"/>
            <a:ext cx="8280920" cy="276997"/>
          </a:xfrm>
          <a:prstGeom prst="rect">
            <a:avLst/>
          </a:prstGeom>
          <a:ln>
            <a:solidFill>
              <a:srgbClr val="000000"/>
            </a:solidFill>
          </a:ln>
        </p:spPr>
        <p:txBody>
          <a:bodyPr wrap="square" lIns="91438" tIns="45719" rIns="91438" bIns="45719">
            <a:spAutoFit/>
          </a:bodyPr>
          <a:lstStyle/>
          <a:p>
            <a:pPr algn="just"/>
            <a:r>
              <a:rPr lang="ru-RU" sz="1200" dirty="0" smtClean="0">
                <a:latin typeface="Arial" pitchFamily="34" charset="0"/>
                <a:cs typeface="Arial" pitchFamily="34" charset="0"/>
              </a:rPr>
              <a:t>защищает права застрахованных </a:t>
            </a:r>
          </a:p>
        </p:txBody>
      </p:sp>
      <p:cxnSp>
        <p:nvCxnSpPr>
          <p:cNvPr id="25" name="Прямая со стрелкой 24"/>
          <p:cNvCxnSpPr>
            <a:endCxn id="12" idx="1"/>
          </p:cNvCxnSpPr>
          <p:nvPr/>
        </p:nvCxnSpPr>
        <p:spPr>
          <a:xfrm>
            <a:off x="323528" y="1707654"/>
            <a:ext cx="216024" cy="5518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>
            <a:off x="323528" y="1990168"/>
            <a:ext cx="216024" cy="5518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>
            <a:off x="323528" y="4006392"/>
            <a:ext cx="216024" cy="5518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>
            <a:off x="323528" y="4515966"/>
            <a:ext cx="216024" cy="5518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/>
          <p:nvPr/>
        </p:nvCxnSpPr>
        <p:spPr>
          <a:xfrm>
            <a:off x="323528" y="4942496"/>
            <a:ext cx="216024" cy="5518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Прямоугольник 19"/>
          <p:cNvSpPr/>
          <p:nvPr/>
        </p:nvSpPr>
        <p:spPr>
          <a:xfrm>
            <a:off x="539552" y="1862705"/>
            <a:ext cx="8280920" cy="276997"/>
          </a:xfrm>
          <a:prstGeom prst="rect">
            <a:avLst/>
          </a:prstGeom>
          <a:ln>
            <a:solidFill>
              <a:srgbClr val="000000"/>
            </a:solidFill>
          </a:ln>
        </p:spPr>
        <p:txBody>
          <a:bodyPr wrap="square" lIns="91438" tIns="45719" rIns="91438" bIns="45719">
            <a:spAutoFit/>
          </a:bodyPr>
          <a:lstStyle/>
          <a:p>
            <a:pPr algn="just"/>
            <a:r>
              <a:rPr lang="ru-RU" sz="1200" dirty="0" smtClean="0">
                <a:latin typeface="Arial" pitchFamily="34" charset="0"/>
                <a:cs typeface="Arial" pitchFamily="34" charset="0"/>
              </a:rPr>
              <a:t>оказание оперативной практической помощи по защите прав застрахованных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539552" y="2542135"/>
            <a:ext cx="8280920" cy="461663"/>
          </a:xfrm>
          <a:prstGeom prst="rect">
            <a:avLst/>
          </a:prstGeom>
          <a:ln>
            <a:solidFill>
              <a:srgbClr val="000000"/>
            </a:solidFill>
          </a:ln>
        </p:spPr>
        <p:txBody>
          <a:bodyPr wrap="square" lIns="91438" tIns="45719" rIns="91438" bIns="45719">
            <a:spAutoFit/>
          </a:bodyPr>
          <a:lstStyle/>
          <a:p>
            <a:pPr algn="just"/>
            <a:r>
              <a:rPr lang="ru-RU" sz="1200" dirty="0" smtClean="0">
                <a:latin typeface="Arial" pitchFamily="34" charset="0"/>
                <a:cs typeface="Arial" pitchFamily="34" charset="0"/>
              </a:rPr>
              <a:t>организация работы с застрахованными по информированию и сопровождению при оказании медицинской помощи, в т.ч. профилактических мероприятий</a:t>
            </a:r>
          </a:p>
        </p:txBody>
      </p:sp>
      <p:cxnSp>
        <p:nvCxnSpPr>
          <p:cNvPr id="23" name="Прямая со стрелкой 22"/>
          <p:cNvCxnSpPr/>
          <p:nvPr/>
        </p:nvCxnSpPr>
        <p:spPr>
          <a:xfrm>
            <a:off x="323528" y="3214304"/>
            <a:ext cx="216024" cy="5518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Прямоугольник 23"/>
          <p:cNvSpPr/>
          <p:nvPr/>
        </p:nvSpPr>
        <p:spPr>
          <a:xfrm>
            <a:off x="539552" y="3075806"/>
            <a:ext cx="8280920" cy="276997"/>
          </a:xfrm>
          <a:prstGeom prst="rect">
            <a:avLst/>
          </a:prstGeom>
          <a:ln>
            <a:solidFill>
              <a:srgbClr val="000000"/>
            </a:solidFill>
          </a:ln>
        </p:spPr>
        <p:txBody>
          <a:bodyPr wrap="square" lIns="91438" tIns="45719" rIns="91438" bIns="45719">
            <a:spAutoFit/>
          </a:bodyPr>
          <a:lstStyle/>
          <a:p>
            <a:pPr algn="just"/>
            <a:r>
              <a:rPr lang="ru-RU" sz="1200" dirty="0" smtClean="0">
                <a:latin typeface="Arial" pitchFamily="34" charset="0"/>
                <a:cs typeface="Arial" pitchFamily="34" charset="0"/>
              </a:rPr>
              <a:t>защита прав и законных интересов застрахованных </a:t>
            </a:r>
          </a:p>
        </p:txBody>
      </p:sp>
      <p:cxnSp>
        <p:nvCxnSpPr>
          <p:cNvPr id="30" name="Прямая со стрелкой 29"/>
          <p:cNvCxnSpPr/>
          <p:nvPr/>
        </p:nvCxnSpPr>
        <p:spPr>
          <a:xfrm>
            <a:off x="323528" y="2787774"/>
            <a:ext cx="216024" cy="5518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8604448" y="164637"/>
            <a:ext cx="432048" cy="307777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latin typeface="Arial Black" pitchFamily="34" charset="0"/>
              </a:rPr>
              <a:t>3</a:t>
            </a:r>
            <a:endParaRPr lang="ru-RU" sz="1400" dirty="0">
              <a:latin typeface="Arial Black" pitchFamily="34" charset="0"/>
            </a:endParaRPr>
          </a:p>
        </p:txBody>
      </p:sp>
      <p:sp>
        <p:nvSpPr>
          <p:cNvPr id="8" name="Прямоугольник 7" descr="Элемент 2 (уровень иерархии 3)">
            <a:extLst>
              <a:ext uri="{FF2B5EF4-FFF2-40B4-BE49-F238E27FC236}">
                <a16:creationId xmlns:a16="http://schemas.microsoft.com/office/drawing/2014/main" xmlns="" id="{B1D13964-3BCA-4613-8A6D-5CEC7CC35B3B}"/>
              </a:ext>
            </a:extLst>
          </p:cNvPr>
          <p:cNvSpPr/>
          <p:nvPr/>
        </p:nvSpPr>
        <p:spPr>
          <a:xfrm>
            <a:off x="395536" y="2067694"/>
            <a:ext cx="8424936" cy="36004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scene3d>
            <a:camera prst="orthographicFront"/>
            <a:lightRig rig="flat" dir="t"/>
          </a:scene3d>
          <a:sp3d prstMaterial="dkEdge"/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2">
            <a:scrgbClr r="0" g="0" b="0"/>
          </a:fillRef>
          <a:effectRef idx="1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36000" tIns="108000" rIns="36000" bIns="0" numCol="1" spcCol="1270" rtlCol="0" anchor="t" anchorCtr="0">
            <a:noAutofit/>
          </a:bodyPr>
          <a:lstStyle/>
          <a:p>
            <a:pPr algn="ctr"/>
            <a:r>
              <a:rPr lang="ru-RU" sz="1100" dirty="0" smtClean="0">
                <a:latin typeface="Arial" pitchFamily="34" charset="0"/>
                <a:cs typeface="Arial" pitchFamily="34" charset="0"/>
              </a:rPr>
              <a:t>отвечает по вопросам соблюдения прав при оказании медицинской помощи, доступности и качества медицинской помощи</a:t>
            </a:r>
          </a:p>
        </p:txBody>
      </p:sp>
      <p:sp>
        <p:nvSpPr>
          <p:cNvPr id="9" name="Прямоугольник 8" descr="Элемент 2 (уровень иерархии 3)">
            <a:extLst>
              <a:ext uri="{FF2B5EF4-FFF2-40B4-BE49-F238E27FC236}">
                <a16:creationId xmlns:a16="http://schemas.microsoft.com/office/drawing/2014/main" xmlns="" id="{B1D13964-3BCA-4613-8A6D-5CEC7CC35B3B}"/>
              </a:ext>
            </a:extLst>
          </p:cNvPr>
          <p:cNvSpPr/>
          <p:nvPr/>
        </p:nvSpPr>
        <p:spPr>
          <a:xfrm>
            <a:off x="395536" y="2571750"/>
            <a:ext cx="8424936" cy="36004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scene3d>
            <a:camera prst="orthographicFront"/>
            <a:lightRig rig="flat" dir="t"/>
          </a:scene3d>
          <a:sp3d prstMaterial="dkEdge"/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2">
            <a:scrgbClr r="0" g="0" b="0"/>
          </a:fillRef>
          <a:effectRef idx="1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36000" tIns="108000" rIns="36000" bIns="0" numCol="1" spcCol="1270" rtlCol="0" anchor="t" anchorCtr="0">
            <a:noAutofit/>
          </a:bodyPr>
          <a:lstStyle/>
          <a:p>
            <a:pPr algn="ctr"/>
            <a:r>
              <a:rPr lang="ru-RU" sz="1100" dirty="0" smtClean="0">
                <a:latin typeface="Arial" pitchFamily="34" charset="0"/>
                <a:cs typeface="Arial" pitchFamily="34" charset="0"/>
              </a:rPr>
              <a:t>принимает обращения граждан по вопросам ОМС</a:t>
            </a:r>
          </a:p>
        </p:txBody>
      </p:sp>
      <p:sp>
        <p:nvSpPr>
          <p:cNvPr id="10" name="Прямоугольник 9" descr="Элемент 2 (уровень иерархии 3)">
            <a:extLst>
              <a:ext uri="{FF2B5EF4-FFF2-40B4-BE49-F238E27FC236}">
                <a16:creationId xmlns:a16="http://schemas.microsoft.com/office/drawing/2014/main" xmlns="" id="{B1D13964-3BCA-4613-8A6D-5CEC7CC35B3B}"/>
              </a:ext>
            </a:extLst>
          </p:cNvPr>
          <p:cNvSpPr/>
          <p:nvPr/>
        </p:nvSpPr>
        <p:spPr>
          <a:xfrm>
            <a:off x="395536" y="3075806"/>
            <a:ext cx="8424936" cy="36004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scene3d>
            <a:camera prst="orthographicFront"/>
            <a:lightRig rig="flat" dir="t"/>
          </a:scene3d>
          <a:sp3d prstMaterial="dkEdge"/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2">
            <a:scrgbClr r="0" g="0" b="0"/>
          </a:fillRef>
          <a:effectRef idx="1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36000" tIns="108000" rIns="36000" bIns="0" numCol="1" spcCol="1270" rtlCol="0" anchor="t" anchorCtr="0">
            <a:noAutofit/>
          </a:bodyPr>
          <a:lstStyle/>
          <a:p>
            <a:pPr algn="ctr"/>
            <a:r>
              <a:rPr lang="ru-RU" sz="1100" dirty="0" smtClean="0">
                <a:latin typeface="Arial" pitchFamily="34" charset="0"/>
                <a:cs typeface="Arial" pitchFamily="34" charset="0"/>
              </a:rPr>
              <a:t>организует и участвует в рассмотрении обращений граждан</a:t>
            </a:r>
          </a:p>
        </p:txBody>
      </p:sp>
      <p:cxnSp>
        <p:nvCxnSpPr>
          <p:cNvPr id="14" name="Прямая соединительная линия 13">
            <a:extLst>
              <a:ext uri="{FF2B5EF4-FFF2-40B4-BE49-F238E27FC236}">
                <a16:creationId xmlns:a16="http://schemas.microsoft.com/office/drawing/2014/main" xmlns="" id="{E2D21EE2-D070-4DA0-A1AD-9C1E88D9194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/>
          </p:cNvCxnSpPr>
          <p:nvPr/>
        </p:nvCxnSpPr>
        <p:spPr>
          <a:xfrm flipV="1">
            <a:off x="4644008" y="771550"/>
            <a:ext cx="0" cy="432048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Прямоугольник 17" descr="Элемент 2 (уровень иерархии 3)">
            <a:extLst>
              <a:ext uri="{FF2B5EF4-FFF2-40B4-BE49-F238E27FC236}">
                <a16:creationId xmlns:a16="http://schemas.microsoft.com/office/drawing/2014/main" xmlns="" id="{B1D13964-3BCA-4613-8A6D-5CEC7CC35B3B}"/>
              </a:ext>
            </a:extLst>
          </p:cNvPr>
          <p:cNvSpPr/>
          <p:nvPr/>
        </p:nvSpPr>
        <p:spPr>
          <a:xfrm>
            <a:off x="395536" y="3579862"/>
            <a:ext cx="8424936" cy="50405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scene3d>
            <a:camera prst="orthographicFront"/>
            <a:lightRig rig="flat" dir="t"/>
          </a:scene3d>
          <a:sp3d prstMaterial="dkEdge"/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2">
            <a:scrgbClr r="0" g="0" b="0"/>
          </a:fillRef>
          <a:effectRef idx="1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36000" tIns="108000" rIns="36000" bIns="0" numCol="1" spcCol="1270" rtlCol="0" anchor="t" anchorCtr="0">
            <a:noAutofit/>
          </a:bodyPr>
          <a:lstStyle/>
          <a:p>
            <a:pPr algn="ctr"/>
            <a:r>
              <a:rPr lang="ru-RU" sz="1100" dirty="0" smtClean="0">
                <a:latin typeface="Arial" pitchFamily="34" charset="0"/>
                <a:cs typeface="Arial" pitchFamily="34" charset="0"/>
              </a:rPr>
              <a:t>выявляет случаи неудовлетворенности доступностью и качеством оказанной медицинской помощи опросом </a:t>
            </a:r>
            <a:br>
              <a:rPr lang="ru-RU" sz="1100" dirty="0" smtClean="0">
                <a:latin typeface="Arial" pitchFamily="34" charset="0"/>
                <a:cs typeface="Arial" pitchFamily="34" charset="0"/>
              </a:rPr>
            </a:br>
            <a:r>
              <a:rPr lang="ru-RU" sz="1100" dirty="0" smtClean="0">
                <a:latin typeface="Arial" pitchFamily="34" charset="0"/>
                <a:cs typeface="Arial" pitchFamily="34" charset="0"/>
              </a:rPr>
              <a:t>и анкетированием застрахованных лиц</a:t>
            </a:r>
          </a:p>
        </p:txBody>
      </p:sp>
      <p:sp>
        <p:nvSpPr>
          <p:cNvPr id="19" name="Прямоугольник 18" descr="Элемент 2 (уровень иерархии 3)">
            <a:extLst>
              <a:ext uri="{FF2B5EF4-FFF2-40B4-BE49-F238E27FC236}">
                <a16:creationId xmlns:a16="http://schemas.microsoft.com/office/drawing/2014/main" xmlns="" id="{B1D13964-3BCA-4613-8A6D-5CEC7CC35B3B}"/>
              </a:ext>
            </a:extLst>
          </p:cNvPr>
          <p:cNvSpPr/>
          <p:nvPr/>
        </p:nvSpPr>
        <p:spPr>
          <a:xfrm>
            <a:off x="323528" y="4227934"/>
            <a:ext cx="8424936" cy="50405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scene3d>
            <a:camera prst="orthographicFront"/>
            <a:lightRig rig="flat" dir="t"/>
          </a:scene3d>
          <a:sp3d prstMaterial="dkEdge"/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2">
            <a:scrgbClr r="0" g="0" b="0"/>
          </a:fillRef>
          <a:effectRef idx="1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36000" tIns="108000" rIns="36000" bIns="0" numCol="1" spcCol="1270" rtlCol="0" anchor="t" anchorCtr="0">
            <a:noAutofit/>
          </a:bodyPr>
          <a:lstStyle/>
          <a:p>
            <a:pPr algn="ctr"/>
            <a:r>
              <a:rPr lang="ru-RU" sz="1100" dirty="0" smtClean="0">
                <a:latin typeface="Arial" pitchFamily="34" charset="0"/>
                <a:cs typeface="Arial" pitchFamily="34" charset="0"/>
              </a:rPr>
              <a:t>предпринимает при рассмотрении обращений граждан действия, направленные на соблюдение их прав, </a:t>
            </a:r>
            <a:br>
              <a:rPr lang="ru-RU" sz="1100" dirty="0" smtClean="0">
                <a:latin typeface="Arial" pitchFamily="34" charset="0"/>
                <a:cs typeface="Arial" pitchFamily="34" charset="0"/>
              </a:rPr>
            </a:br>
            <a:r>
              <a:rPr lang="ru-RU" sz="1100" dirty="0" smtClean="0">
                <a:latin typeface="Arial" pitchFamily="34" charset="0"/>
                <a:cs typeface="Arial" pitchFamily="34" charset="0"/>
              </a:rPr>
              <a:t>доступность и качество медицинской помощи</a:t>
            </a:r>
          </a:p>
        </p:txBody>
      </p:sp>
      <p:cxnSp>
        <p:nvCxnSpPr>
          <p:cNvPr id="20" name="Прямая соединительная линия 19">
            <a:extLst>
              <a:ext uri="{FF2B5EF4-FFF2-40B4-BE49-F238E27FC236}">
                <a16:creationId xmlns:a16="http://schemas.microsoft.com/office/drawing/2014/main" xmlns="" id="{E2D21EE2-D070-4DA0-A1AD-9C1E88D9194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/>
          </p:cNvCxnSpPr>
          <p:nvPr/>
        </p:nvCxnSpPr>
        <p:spPr>
          <a:xfrm flipV="1">
            <a:off x="4644008" y="2427734"/>
            <a:ext cx="0" cy="144016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>
            <a:extLst>
              <a:ext uri="{FF2B5EF4-FFF2-40B4-BE49-F238E27FC236}">
                <a16:creationId xmlns:a16="http://schemas.microsoft.com/office/drawing/2014/main" xmlns="" id="{E2D21EE2-D070-4DA0-A1AD-9C1E88D9194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/>
          </p:cNvCxnSpPr>
          <p:nvPr/>
        </p:nvCxnSpPr>
        <p:spPr>
          <a:xfrm flipV="1">
            <a:off x="4644008" y="2931790"/>
            <a:ext cx="0" cy="144016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>
            <a:extLst>
              <a:ext uri="{FF2B5EF4-FFF2-40B4-BE49-F238E27FC236}">
                <a16:creationId xmlns:a16="http://schemas.microsoft.com/office/drawing/2014/main" xmlns="" id="{E2D21EE2-D070-4DA0-A1AD-9C1E88D9194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/>
          </p:cNvCxnSpPr>
          <p:nvPr/>
        </p:nvCxnSpPr>
        <p:spPr>
          <a:xfrm flipV="1">
            <a:off x="4644008" y="3435846"/>
            <a:ext cx="0" cy="144016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>
            <a:extLst>
              <a:ext uri="{FF2B5EF4-FFF2-40B4-BE49-F238E27FC236}">
                <a16:creationId xmlns:a16="http://schemas.microsoft.com/office/drawing/2014/main" xmlns="" id="{E2D21EE2-D070-4DA0-A1AD-9C1E88D9194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/>
          </p:cNvCxnSpPr>
          <p:nvPr/>
        </p:nvCxnSpPr>
        <p:spPr>
          <a:xfrm flipV="1">
            <a:off x="4644008" y="4083918"/>
            <a:ext cx="0" cy="144016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4" name="Рисунок 23" descr="847790fb5b7c1e79680f31711b27b7d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7505" y="72008"/>
            <a:ext cx="1800200" cy="1066618"/>
          </a:xfrm>
          <a:prstGeom prst="rect">
            <a:avLst/>
          </a:prstGeom>
        </p:spPr>
      </p:pic>
      <p:sp>
        <p:nvSpPr>
          <p:cNvPr id="28" name="Заголовок 1"/>
          <p:cNvSpPr>
            <a:spLocks noGrp="1"/>
          </p:cNvSpPr>
          <p:nvPr>
            <p:ph type="title"/>
          </p:nvPr>
        </p:nvSpPr>
        <p:spPr>
          <a:xfrm>
            <a:off x="1979712" y="123478"/>
            <a:ext cx="6552728" cy="648072"/>
          </a:xfrm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ru-RU" sz="2400" dirty="0" smtClean="0">
                <a:latin typeface="Arial Black" pitchFamily="34" charset="0"/>
              </a:rPr>
              <a:t>Страховой представитель 2 уровня.</a:t>
            </a:r>
            <a:br>
              <a:rPr lang="ru-RU" sz="2400" dirty="0" smtClean="0">
                <a:latin typeface="Arial Black" pitchFamily="34" charset="0"/>
              </a:rPr>
            </a:br>
            <a:r>
              <a:rPr lang="ru-RU" sz="2400" dirty="0" smtClean="0">
                <a:latin typeface="Arial Black" pitchFamily="34" charset="0"/>
              </a:rPr>
              <a:t> Функциональные обязанности.</a:t>
            </a:r>
          </a:p>
        </p:txBody>
      </p:sp>
      <p:sp>
        <p:nvSpPr>
          <p:cNvPr id="25" name="Прямоугольник 24"/>
          <p:cNvSpPr/>
          <p:nvPr/>
        </p:nvSpPr>
        <p:spPr>
          <a:xfrm>
            <a:off x="323528" y="1203598"/>
            <a:ext cx="8496944" cy="73866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000000"/>
            </a:solidFill>
          </a:ln>
        </p:spPr>
        <p:txBody>
          <a:bodyPr wrap="square" lIns="91438" tIns="45719" rIns="91438" bIns="45719">
            <a:spAutoFit/>
          </a:bodyPr>
          <a:lstStyle/>
          <a:p>
            <a:pPr algn="ctr"/>
            <a:r>
              <a:rPr lang="ru-RU" sz="1400" b="1" dirty="0" smtClean="0">
                <a:latin typeface="Arial" pitchFamily="34" charset="0"/>
                <a:cs typeface="Arial" pitchFamily="34" charset="0"/>
              </a:rPr>
              <a:t>Страховой представитель 2 уровня может осуществлять свою деятельность как </a:t>
            </a:r>
            <a:r>
              <a:rPr lang="ru-RU" sz="1400" b="1" u="sng" dirty="0" smtClean="0">
                <a:latin typeface="Arial" pitchFamily="34" charset="0"/>
                <a:cs typeface="Arial" pitchFamily="34" charset="0"/>
              </a:rPr>
              <a:t>в страховой компании,</a:t>
            </a:r>
            <a:r>
              <a:rPr lang="ru-RU" sz="1400" b="1" dirty="0" smtClean="0">
                <a:latin typeface="Arial" pitchFamily="34" charset="0"/>
                <a:cs typeface="Arial" pitchFamily="34" charset="0"/>
              </a:rPr>
              <a:t> так и непосредственно, </a:t>
            </a:r>
            <a:r>
              <a:rPr lang="ru-RU" sz="1400" b="1" u="sng" dirty="0" smtClean="0">
                <a:latin typeface="Arial" pitchFamily="34" charset="0"/>
                <a:cs typeface="Arial" pitchFamily="34" charset="0"/>
              </a:rPr>
              <a:t>в медицинской организации</a:t>
            </a:r>
            <a:r>
              <a:rPr lang="ru-RU" sz="1400" b="1" dirty="0" smtClean="0">
                <a:latin typeface="Arial" pitchFamily="34" charset="0"/>
                <a:cs typeface="Arial" pitchFamily="34" charset="0"/>
              </a:rPr>
              <a:t> в соответствии </a:t>
            </a:r>
            <a:br>
              <a:rPr lang="ru-RU" sz="1400" b="1" dirty="0" smtClean="0">
                <a:latin typeface="Arial" pitchFamily="34" charset="0"/>
                <a:cs typeface="Arial" pitchFamily="34" charset="0"/>
              </a:rPr>
            </a:br>
            <a:r>
              <a:rPr lang="ru-RU" sz="1400" b="1" dirty="0" smtClean="0">
                <a:latin typeface="Arial" pitchFamily="34" charset="0"/>
                <a:cs typeface="Arial" pitchFamily="34" charset="0"/>
              </a:rPr>
              <a:t>с утвержденным графиком работы и выполняет следующие функции:</a:t>
            </a:r>
          </a:p>
        </p:txBody>
      </p:sp>
      <p:cxnSp>
        <p:nvCxnSpPr>
          <p:cNvPr id="26" name="Прямая соединительная линия 25">
            <a:extLst>
              <a:ext uri="{FF2B5EF4-FFF2-40B4-BE49-F238E27FC236}">
                <a16:creationId xmlns:a16="http://schemas.microsoft.com/office/drawing/2014/main" xmlns="" id="{E2D21EE2-D070-4DA0-A1AD-9C1E88D9194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/>
          </p:cNvCxnSpPr>
          <p:nvPr/>
        </p:nvCxnSpPr>
        <p:spPr>
          <a:xfrm flipV="1">
            <a:off x="4644008" y="1923678"/>
            <a:ext cx="0" cy="144016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8604448" y="164637"/>
            <a:ext cx="432048" cy="307777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latin typeface="Arial Black" pitchFamily="34" charset="0"/>
              </a:rPr>
              <a:t>4</a:t>
            </a:r>
            <a:endParaRPr lang="ru-RU" sz="1400" dirty="0">
              <a:latin typeface="Arial Black" pitchFamily="34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1619672" y="195486"/>
            <a:ext cx="6912768" cy="1008112"/>
          </a:xfrm>
          <a:prstGeom prst="rect">
            <a:avLst/>
          </a:prstGeom>
          <a:ln>
            <a:solidFill>
              <a:srgbClr val="000000"/>
            </a:solidFill>
          </a:ln>
        </p:spPr>
        <p:txBody>
          <a:bodyPr vert="horz" lIns="91436" tIns="45718" rIns="91436" bIns="45718" rtlCol="0" anchor="ctr">
            <a:noAutofit/>
          </a:bodyPr>
          <a:lstStyle/>
          <a:p>
            <a:pPr lvl="0" algn="ctr">
              <a:lnSpc>
                <a:spcPct val="90000"/>
              </a:lnSpc>
              <a:spcBef>
                <a:spcPct val="0"/>
              </a:spcBef>
            </a:pPr>
            <a:r>
              <a:rPr lang="ru-RU" sz="2300" dirty="0" smtClean="0">
                <a:latin typeface="Arial Black" pitchFamily="34" charset="0"/>
              </a:rPr>
              <a:t>Страховой представитель 2 уровня</a:t>
            </a:r>
            <a:br>
              <a:rPr lang="ru-RU" sz="2300" dirty="0" smtClean="0">
                <a:latin typeface="Arial Black" pitchFamily="34" charset="0"/>
              </a:rPr>
            </a:br>
            <a:r>
              <a:rPr lang="ru-RU" sz="2300" dirty="0" smtClean="0">
                <a:latin typeface="Arial Black" pitchFamily="34" charset="0"/>
              </a:rPr>
              <a:t>в медицинской организации </a:t>
            </a:r>
            <a:br>
              <a:rPr lang="ru-RU" sz="2300" dirty="0" smtClean="0">
                <a:latin typeface="Arial Black" pitchFamily="34" charset="0"/>
              </a:rPr>
            </a:br>
            <a:r>
              <a:rPr lang="ru-RU" sz="2300" dirty="0" smtClean="0">
                <a:latin typeface="Arial Black" pitchFamily="34" charset="0"/>
              </a:rPr>
              <a:t>в процессе работы взаимодействует с:</a:t>
            </a:r>
            <a:endParaRPr kumimoji="0" lang="ru-RU" sz="23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Black" pitchFamily="34" charset="0"/>
              <a:ea typeface="+mj-ea"/>
              <a:cs typeface="+mj-cs"/>
            </a:endParaRPr>
          </a:p>
        </p:txBody>
      </p:sp>
      <p:sp>
        <p:nvSpPr>
          <p:cNvPr id="8" name="Прямоугольник 7" descr="Элемент 2 (уровень иерархии 3)">
            <a:extLst>
              <a:ext uri="{FF2B5EF4-FFF2-40B4-BE49-F238E27FC236}">
                <a16:creationId xmlns:a16="http://schemas.microsoft.com/office/drawing/2014/main" xmlns="" id="{B1D13964-3BCA-4613-8A6D-5CEC7CC35B3B}"/>
              </a:ext>
            </a:extLst>
          </p:cNvPr>
          <p:cNvSpPr/>
          <p:nvPr/>
        </p:nvSpPr>
        <p:spPr>
          <a:xfrm>
            <a:off x="107504" y="1923678"/>
            <a:ext cx="2016224" cy="72008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scene3d>
            <a:camera prst="orthographicFront"/>
            <a:lightRig rig="flat" dir="t"/>
          </a:scene3d>
          <a:sp3d prstMaterial="dkEdge"/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2">
            <a:scrgbClr r="0" g="0" b="0"/>
          </a:fillRef>
          <a:effectRef idx="1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36000" tIns="108000" rIns="36000" bIns="0" numCol="1" spcCol="1270" rtlCol="0" anchor="t" anchorCtr="0">
            <a:noAutofit/>
          </a:bodyPr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застрахованными гражданами</a:t>
            </a:r>
          </a:p>
        </p:txBody>
      </p:sp>
      <p:sp>
        <p:nvSpPr>
          <p:cNvPr id="9" name="Прямоугольник 8" descr="Элемент 2 (уровень иерархии 3)">
            <a:extLst>
              <a:ext uri="{FF2B5EF4-FFF2-40B4-BE49-F238E27FC236}">
                <a16:creationId xmlns:a16="http://schemas.microsoft.com/office/drawing/2014/main" xmlns="" id="{B1D13964-3BCA-4613-8A6D-5CEC7CC35B3B}"/>
              </a:ext>
            </a:extLst>
          </p:cNvPr>
          <p:cNvSpPr/>
          <p:nvPr/>
        </p:nvSpPr>
        <p:spPr>
          <a:xfrm>
            <a:off x="2195736" y="1923678"/>
            <a:ext cx="2448272" cy="18002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scene3d>
            <a:camera prst="orthographicFront"/>
            <a:lightRig rig="flat" dir="t"/>
          </a:scene3d>
          <a:sp3d prstMaterial="dkEdge"/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2">
            <a:scrgbClr r="0" g="0" b="0"/>
          </a:fillRef>
          <a:effectRef idx="1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36000" tIns="108000" rIns="36000" bIns="0" numCol="1" spcCol="1270" rtlCol="0" anchor="t" anchorCtr="0">
            <a:noAutofit/>
          </a:bodyPr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администрацией </a:t>
            </a:r>
            <a:br>
              <a:rPr lang="ru-RU" dirty="0" smtClean="0">
                <a:latin typeface="Arial" pitchFamily="34" charset="0"/>
                <a:cs typeface="Arial" pitchFamily="34" charset="0"/>
              </a:rPr>
            </a:br>
            <a:r>
              <a:rPr lang="ru-RU" dirty="0" smtClean="0">
                <a:latin typeface="Arial" pitchFamily="34" charset="0"/>
                <a:cs typeface="Arial" pitchFamily="34" charset="0"/>
              </a:rPr>
              <a:t>и уполномоченными сотрудниками медицинской организации и иных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медорганизаций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0" name="Прямая соединительная линия 9">
            <a:extLst>
              <a:ext uri="{FF2B5EF4-FFF2-40B4-BE49-F238E27FC236}">
                <a16:creationId xmlns:a16="http://schemas.microsoft.com/office/drawing/2014/main" xmlns="" id="{E2D21EE2-D070-4DA0-A1AD-9C1E88D9194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/>
          </p:cNvCxnSpPr>
          <p:nvPr/>
        </p:nvCxnSpPr>
        <p:spPr>
          <a:xfrm flipV="1">
            <a:off x="1043608" y="1635646"/>
            <a:ext cx="0" cy="288032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>
            <a:extLst>
              <a:ext uri="{FF2B5EF4-FFF2-40B4-BE49-F238E27FC236}">
                <a16:creationId xmlns:a16="http://schemas.microsoft.com/office/drawing/2014/main" xmlns="" id="{E2D21EE2-D070-4DA0-A1AD-9C1E88D9194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/>
          </p:cNvCxnSpPr>
          <p:nvPr/>
        </p:nvCxnSpPr>
        <p:spPr>
          <a:xfrm flipV="1">
            <a:off x="4860032" y="1203598"/>
            <a:ext cx="0" cy="432048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>
            <a:extLst>
              <a:ext uri="{FF2B5EF4-FFF2-40B4-BE49-F238E27FC236}">
                <a16:creationId xmlns:a16="http://schemas.microsoft.com/office/drawing/2014/main" xmlns="" id="{E2D21EE2-D070-4DA0-A1AD-9C1E88D9194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/>
          </p:cNvCxnSpPr>
          <p:nvPr/>
        </p:nvCxnSpPr>
        <p:spPr>
          <a:xfrm flipH="1">
            <a:off x="1043608" y="1635646"/>
            <a:ext cx="7056784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>
            <a:extLst>
              <a:ext uri="{FF2B5EF4-FFF2-40B4-BE49-F238E27FC236}">
                <a16:creationId xmlns:a16="http://schemas.microsoft.com/office/drawing/2014/main" xmlns="" id="{E2D21EE2-D070-4DA0-A1AD-9C1E88D9194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/>
          </p:cNvCxnSpPr>
          <p:nvPr/>
        </p:nvCxnSpPr>
        <p:spPr>
          <a:xfrm flipV="1">
            <a:off x="3419872" y="1635646"/>
            <a:ext cx="0" cy="288032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Прямоугольник 21" descr="Элемент 2 (уровень иерархии 3)">
            <a:extLst>
              <a:ext uri="{FF2B5EF4-FFF2-40B4-BE49-F238E27FC236}">
                <a16:creationId xmlns:a16="http://schemas.microsoft.com/office/drawing/2014/main" xmlns="" id="{B1D13964-3BCA-4613-8A6D-5CEC7CC35B3B}"/>
              </a:ext>
            </a:extLst>
          </p:cNvPr>
          <p:cNvSpPr/>
          <p:nvPr/>
        </p:nvSpPr>
        <p:spPr>
          <a:xfrm>
            <a:off x="4788024" y="1923678"/>
            <a:ext cx="2016224" cy="18002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scene3d>
            <a:camera prst="orthographicFront"/>
            <a:lightRig rig="flat" dir="t"/>
          </a:scene3d>
          <a:sp3d prstMaterial="dkEdge"/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2">
            <a:scrgbClr r="0" g="0" b="0"/>
          </a:fillRef>
          <a:effectRef idx="1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36000" tIns="108000" rIns="36000" bIns="0" numCol="1" spcCol="1270" rtlCol="0" anchor="t" anchorCtr="0">
            <a:noAutofit/>
          </a:bodyPr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страховыми представителями - первого</a:t>
            </a:r>
            <a:br>
              <a:rPr lang="ru-RU" dirty="0" smtClean="0">
                <a:latin typeface="Arial" pitchFamily="34" charset="0"/>
                <a:cs typeface="Arial" pitchFamily="34" charset="0"/>
              </a:rPr>
            </a:br>
            <a:r>
              <a:rPr lang="ru-RU" dirty="0" smtClean="0">
                <a:latin typeface="Arial" pitchFamily="34" charset="0"/>
                <a:cs typeface="Arial" pitchFamily="34" charset="0"/>
              </a:rPr>
              <a:t>- второго</a:t>
            </a:r>
          </a:p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- третьего </a:t>
            </a:r>
            <a:br>
              <a:rPr lang="ru-RU" dirty="0" smtClean="0">
                <a:latin typeface="Arial" pitchFamily="34" charset="0"/>
                <a:cs typeface="Arial" pitchFamily="34" charset="0"/>
              </a:rPr>
            </a:br>
            <a:r>
              <a:rPr lang="ru-RU" dirty="0" smtClean="0">
                <a:latin typeface="Arial" pitchFamily="34" charset="0"/>
                <a:cs typeface="Arial" pitchFamily="34" charset="0"/>
              </a:rPr>
              <a:t>уровня СМО</a:t>
            </a:r>
          </a:p>
        </p:txBody>
      </p:sp>
      <p:cxnSp>
        <p:nvCxnSpPr>
          <p:cNvPr id="24" name="Прямая соединительная линия 23">
            <a:extLst>
              <a:ext uri="{FF2B5EF4-FFF2-40B4-BE49-F238E27FC236}">
                <a16:creationId xmlns:a16="http://schemas.microsoft.com/office/drawing/2014/main" xmlns="" id="{E2D21EE2-D070-4DA0-A1AD-9C1E88D9194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/>
          </p:cNvCxnSpPr>
          <p:nvPr/>
        </p:nvCxnSpPr>
        <p:spPr>
          <a:xfrm flipV="1">
            <a:off x="8100392" y="1635646"/>
            <a:ext cx="0" cy="288032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>
            <a:extLst>
              <a:ext uri="{FF2B5EF4-FFF2-40B4-BE49-F238E27FC236}">
                <a16:creationId xmlns:a16="http://schemas.microsoft.com/office/drawing/2014/main" xmlns="" id="{E2D21EE2-D070-4DA0-A1AD-9C1E88D9194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/>
          </p:cNvCxnSpPr>
          <p:nvPr/>
        </p:nvCxnSpPr>
        <p:spPr>
          <a:xfrm flipV="1">
            <a:off x="5724128" y="1635646"/>
            <a:ext cx="0" cy="288032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Прямоугольник 26" descr="Элемент 2 (уровень иерархии 3)">
            <a:extLst>
              <a:ext uri="{FF2B5EF4-FFF2-40B4-BE49-F238E27FC236}">
                <a16:creationId xmlns:a16="http://schemas.microsoft.com/office/drawing/2014/main" xmlns="" id="{B1D13964-3BCA-4613-8A6D-5CEC7CC35B3B}"/>
              </a:ext>
            </a:extLst>
          </p:cNvPr>
          <p:cNvSpPr/>
          <p:nvPr/>
        </p:nvSpPr>
        <p:spPr>
          <a:xfrm>
            <a:off x="6948264" y="1923678"/>
            <a:ext cx="2051720" cy="100811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scene3d>
            <a:camera prst="orthographicFront"/>
            <a:lightRig rig="flat" dir="t"/>
          </a:scene3d>
          <a:sp3d prstMaterial="dkEdge"/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2">
            <a:scrgbClr r="0" g="0" b="0"/>
          </a:fillRef>
          <a:effectRef idx="1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36000" tIns="108000" rIns="36000" bIns="0" numCol="1" spcCol="1270" rtlCol="0" anchor="t" anchorCtr="0">
            <a:noAutofit/>
          </a:bodyPr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уполномоченным сотрудником ТФОМС</a:t>
            </a:r>
          </a:p>
        </p:txBody>
      </p:sp>
      <p:pic>
        <p:nvPicPr>
          <p:cNvPr id="13313" name="Picture 1" descr="C:\Users\A.R.Bocharova\Downloads\business_11540717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6456" y="128414"/>
            <a:ext cx="1075184" cy="1075184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8604448" y="164637"/>
            <a:ext cx="432048" cy="307777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latin typeface="Arial Black" pitchFamily="34" charset="0"/>
              </a:rPr>
              <a:t>5</a:t>
            </a:r>
            <a:endParaRPr lang="ru-RU" sz="1400" dirty="0">
              <a:latin typeface="Arial Black" pitchFamily="34" charset="0"/>
            </a:endParaRPr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1043608" y="123478"/>
            <a:ext cx="6912768" cy="432048"/>
          </a:xfrm>
          <a:prstGeom prst="rect">
            <a:avLst/>
          </a:prstGeom>
          <a:ln>
            <a:noFill/>
          </a:ln>
        </p:spPr>
        <p:txBody>
          <a:bodyPr vert="horz" lIns="91436" tIns="45718" rIns="91436" bIns="45718" rtlCol="0" anchor="ctr">
            <a:noAutofit/>
          </a:bodyPr>
          <a:lstStyle/>
          <a:p>
            <a:pPr lvl="0" algn="ctr">
              <a:lnSpc>
                <a:spcPct val="90000"/>
              </a:lnSpc>
              <a:spcBef>
                <a:spcPct val="0"/>
              </a:spcBef>
            </a:pPr>
            <a:r>
              <a:rPr lang="ru-RU" sz="2400" noProof="0" dirty="0" smtClean="0">
                <a:latin typeface="Arial Black" pitchFamily="34" charset="0"/>
              </a:rPr>
              <a:t>Важно</a:t>
            </a: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Black" pitchFamily="34" charset="0"/>
              <a:ea typeface="+mj-ea"/>
              <a:cs typeface="+mj-cs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79512" y="1205341"/>
            <a:ext cx="8712968" cy="584773"/>
          </a:xfrm>
          <a:prstGeom prst="rect">
            <a:avLst/>
          </a:prstGeom>
          <a:ln>
            <a:solidFill>
              <a:srgbClr val="000000"/>
            </a:solidFill>
          </a:ln>
        </p:spPr>
        <p:txBody>
          <a:bodyPr wrap="square" lIns="91438" tIns="45719" rIns="91438" bIns="45719">
            <a:spAutoFit/>
          </a:bodyPr>
          <a:lstStyle/>
          <a:p>
            <a:pPr algn="ctr"/>
            <a:r>
              <a:rPr lang="ru-RU" sz="1600" dirty="0" smtClean="0">
                <a:latin typeface="Arial" pitchFamily="34" charset="0"/>
                <a:cs typeface="Arial" pitchFamily="34" charset="0"/>
              </a:rPr>
              <a:t>отвечает на вопросы застрахованных граждан </a:t>
            </a:r>
            <a:r>
              <a:rPr lang="ru-RU" sz="1600" b="1" u="sng" dirty="0" smtClean="0">
                <a:latin typeface="Arial" pitchFamily="34" charset="0"/>
                <a:cs typeface="Arial" pitchFamily="34" charset="0"/>
              </a:rPr>
              <a:t>с полисом любой СМО,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600" dirty="0" smtClean="0">
                <a:latin typeface="Arial" pitchFamily="34" charset="0"/>
                <a:cs typeface="Arial" pitchFamily="34" charset="0"/>
              </a:rPr>
            </a:br>
            <a:r>
              <a:rPr lang="ru-RU" sz="1600" dirty="0" smtClean="0">
                <a:latin typeface="Arial" pitchFamily="34" charset="0"/>
                <a:cs typeface="Arial" pitchFamily="34" charset="0"/>
              </a:rPr>
              <a:t>независимо от страховой принадлежности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179512" y="2787774"/>
            <a:ext cx="8712968" cy="584773"/>
          </a:xfrm>
          <a:prstGeom prst="rect">
            <a:avLst/>
          </a:prstGeom>
          <a:ln>
            <a:solidFill>
              <a:srgbClr val="000000"/>
            </a:solidFill>
          </a:ln>
        </p:spPr>
        <p:txBody>
          <a:bodyPr wrap="square" lIns="91438" tIns="45719" rIns="91438" bIns="45719">
            <a:spAutoFit/>
          </a:bodyPr>
          <a:lstStyle/>
          <a:p>
            <a:pPr algn="ctr"/>
            <a:r>
              <a:rPr lang="ru-RU" sz="1600" dirty="0" smtClean="0">
                <a:latin typeface="Arial" pitchFamily="34" charset="0"/>
                <a:cs typeface="Arial" pitchFamily="34" charset="0"/>
              </a:rPr>
              <a:t>организует рассмотрение обращений граждан, застрахованных в СМО, </a:t>
            </a:r>
            <a:br>
              <a:rPr lang="ru-RU" sz="1600" dirty="0" smtClean="0">
                <a:latin typeface="Arial" pitchFamily="34" charset="0"/>
                <a:cs typeface="Arial" pitchFamily="34" charset="0"/>
              </a:rPr>
            </a:br>
            <a:r>
              <a:rPr lang="ru-RU" sz="1600" dirty="0" smtClean="0">
                <a:latin typeface="Arial" pitchFamily="34" charset="0"/>
                <a:cs typeface="Arial" pitchFamily="34" charset="0"/>
              </a:rPr>
              <a:t>сотрудником которой он является</a:t>
            </a:r>
          </a:p>
        </p:txBody>
      </p:sp>
      <p:cxnSp>
        <p:nvCxnSpPr>
          <p:cNvPr id="16" name="Прямая соединительная линия 15">
            <a:extLst>
              <a:ext uri="{FF2B5EF4-FFF2-40B4-BE49-F238E27FC236}">
                <a16:creationId xmlns:a16="http://schemas.microsoft.com/office/drawing/2014/main" xmlns="" id="{E2D21EE2-D070-4DA0-A1AD-9C1E88D9194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/>
          </p:cNvCxnSpPr>
          <p:nvPr/>
        </p:nvCxnSpPr>
        <p:spPr>
          <a:xfrm flipV="1">
            <a:off x="4499992" y="1779662"/>
            <a:ext cx="0" cy="216024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Прямоугольник 17"/>
          <p:cNvSpPr/>
          <p:nvPr/>
        </p:nvSpPr>
        <p:spPr>
          <a:xfrm>
            <a:off x="179512" y="1995686"/>
            <a:ext cx="8712968" cy="584773"/>
          </a:xfrm>
          <a:prstGeom prst="rect">
            <a:avLst/>
          </a:prstGeom>
          <a:ln>
            <a:solidFill>
              <a:srgbClr val="000000"/>
            </a:solidFill>
          </a:ln>
        </p:spPr>
        <p:txBody>
          <a:bodyPr wrap="square" lIns="91438" tIns="45719" rIns="91438" bIns="45719">
            <a:spAutoFit/>
          </a:bodyPr>
          <a:lstStyle/>
          <a:p>
            <a:pPr algn="ctr"/>
            <a:r>
              <a:rPr lang="ru-RU" sz="1600" dirty="0" smtClean="0">
                <a:latin typeface="Arial" pitchFamily="34" charset="0"/>
                <a:cs typeface="Arial" pitchFamily="34" charset="0"/>
              </a:rPr>
              <a:t>гражданам, застрахованным в других СМО оказывает содействие в маршрутизации для регистрации обращений в СМО, застрахованным лицом которой является гражданин</a:t>
            </a:r>
          </a:p>
        </p:txBody>
      </p:sp>
      <p:cxnSp>
        <p:nvCxnSpPr>
          <p:cNvPr id="20" name="Прямая соединительная линия 19">
            <a:extLst>
              <a:ext uri="{FF2B5EF4-FFF2-40B4-BE49-F238E27FC236}">
                <a16:creationId xmlns:a16="http://schemas.microsoft.com/office/drawing/2014/main" xmlns="" id="{E2D21EE2-D070-4DA0-A1AD-9C1E88D9194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/>
          </p:cNvCxnSpPr>
          <p:nvPr/>
        </p:nvCxnSpPr>
        <p:spPr>
          <a:xfrm flipV="1">
            <a:off x="4499992" y="2571750"/>
            <a:ext cx="0" cy="216024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" name="Picture 2" descr="C:\Users\Admin\Downloads\alert-attention-error-exclamation-exclamation-mark-sign-text-tie-symbol-alphabet-transparent-png-163192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23478"/>
            <a:ext cx="648072" cy="648072"/>
          </a:xfrm>
          <a:prstGeom prst="rect">
            <a:avLst/>
          </a:prstGeom>
          <a:noFill/>
        </p:spPr>
      </p:pic>
      <p:sp>
        <p:nvSpPr>
          <p:cNvPr id="23" name="Прямоугольник 22"/>
          <p:cNvSpPr/>
          <p:nvPr/>
        </p:nvSpPr>
        <p:spPr>
          <a:xfrm>
            <a:off x="2051720" y="589209"/>
            <a:ext cx="5040560" cy="40010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000000"/>
            </a:solidFill>
          </a:ln>
        </p:spPr>
        <p:txBody>
          <a:bodyPr wrap="square" lIns="91438" tIns="45719" rIns="91438" bIns="45719">
            <a:spAutoFit/>
          </a:bodyPr>
          <a:lstStyle/>
          <a:p>
            <a:pPr algn="ctr"/>
            <a:r>
              <a:rPr lang="ru-RU" sz="2000" dirty="0" smtClean="0">
                <a:latin typeface="Arial Black" pitchFamily="34" charset="0"/>
              </a:rPr>
              <a:t>Страховой представитель</a:t>
            </a:r>
            <a:endParaRPr lang="ru-RU" sz="2000" b="1" dirty="0" smtClean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4" name="Прямая соединительная линия 23">
            <a:extLst>
              <a:ext uri="{FF2B5EF4-FFF2-40B4-BE49-F238E27FC236}">
                <a16:creationId xmlns:a16="http://schemas.microsoft.com/office/drawing/2014/main" xmlns="" id="{E2D21EE2-D070-4DA0-A1AD-9C1E88D9194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/>
          </p:cNvCxnSpPr>
          <p:nvPr/>
        </p:nvCxnSpPr>
        <p:spPr>
          <a:xfrm flipV="1">
            <a:off x="4499992" y="989317"/>
            <a:ext cx="0" cy="216024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Прямоугольник 24"/>
          <p:cNvSpPr/>
          <p:nvPr/>
        </p:nvSpPr>
        <p:spPr>
          <a:xfrm>
            <a:off x="179512" y="3579862"/>
            <a:ext cx="8712968" cy="830995"/>
          </a:xfrm>
          <a:prstGeom prst="rect">
            <a:avLst/>
          </a:prstGeom>
          <a:ln>
            <a:solidFill>
              <a:srgbClr val="000000"/>
            </a:solidFill>
          </a:ln>
        </p:spPr>
        <p:txBody>
          <a:bodyPr wrap="square" lIns="91438" tIns="45719" rIns="91438" bIns="45719">
            <a:spAutoFit/>
          </a:bodyPr>
          <a:lstStyle/>
          <a:p>
            <a:pPr algn="ctr"/>
            <a:r>
              <a:rPr lang="ru-RU" sz="1600" dirty="0" smtClean="0">
                <a:latin typeface="Arial" pitchFamily="34" charset="0"/>
                <a:cs typeface="Arial" pitchFamily="34" charset="0"/>
              </a:rPr>
              <a:t>в случаях поступления обращений от лиц, застрахованных в других субъектах РФ, переадресовывает обращение в филиал СМО, в которой застрахован гражданин, расположенный на территории субъекта РФ, а при отсутствии филиала СМО – в ТФОМС</a:t>
            </a:r>
          </a:p>
        </p:txBody>
      </p:sp>
      <p:cxnSp>
        <p:nvCxnSpPr>
          <p:cNvPr id="26" name="Прямая соединительная линия 25">
            <a:extLst>
              <a:ext uri="{FF2B5EF4-FFF2-40B4-BE49-F238E27FC236}">
                <a16:creationId xmlns:a16="http://schemas.microsoft.com/office/drawing/2014/main" xmlns="" id="{E2D21EE2-D070-4DA0-A1AD-9C1E88D9194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/>
          </p:cNvCxnSpPr>
          <p:nvPr/>
        </p:nvCxnSpPr>
        <p:spPr>
          <a:xfrm flipV="1">
            <a:off x="4499992" y="3363838"/>
            <a:ext cx="0" cy="216024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8604448" y="164637"/>
            <a:ext cx="432048" cy="307777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latin typeface="Arial Black" pitchFamily="34" charset="0"/>
              </a:rPr>
              <a:t>6</a:t>
            </a:r>
            <a:endParaRPr lang="ru-RU" sz="1400" dirty="0">
              <a:latin typeface="Arial Black" pitchFamily="34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1331640" y="123478"/>
            <a:ext cx="6984776" cy="792088"/>
          </a:xfrm>
          <a:prstGeom prst="rect">
            <a:avLst/>
          </a:prstGeom>
          <a:ln>
            <a:solidFill>
              <a:srgbClr val="000000"/>
            </a:solidFill>
          </a:ln>
        </p:spPr>
        <p:txBody>
          <a:bodyPr vert="horz" lIns="91436" tIns="45718" rIns="91436" bIns="45718" rtlCol="0" anchor="ctr">
            <a:noAutofit/>
          </a:bodyPr>
          <a:lstStyle/>
          <a:p>
            <a:pPr lvl="0" algn="ctr">
              <a:lnSpc>
                <a:spcPct val="90000"/>
              </a:lnSpc>
              <a:spcBef>
                <a:spcPct val="0"/>
              </a:spcBef>
            </a:pPr>
            <a:r>
              <a:rPr lang="ru-RU" sz="2300" dirty="0" smtClean="0">
                <a:latin typeface="Arial Black" pitchFamily="34" charset="0"/>
              </a:rPr>
              <a:t>Страховая медицинская организация:</a:t>
            </a:r>
            <a:endParaRPr kumimoji="0" lang="ru-RU" sz="23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Black" pitchFamily="34" charset="0"/>
              <a:ea typeface="+mj-ea"/>
              <a:cs typeface="+mj-cs"/>
            </a:endParaRPr>
          </a:p>
        </p:txBody>
      </p:sp>
      <p:pic>
        <p:nvPicPr>
          <p:cNvPr id="4100" name="Picture 4" descr="Для чего пациенту нужно знать свою страховую медицинскую организацию -  Новости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99021" y="-1973263"/>
            <a:ext cx="2181554" cy="944613"/>
          </a:xfrm>
          <a:prstGeom prst="rect">
            <a:avLst/>
          </a:prstGeom>
          <a:noFill/>
        </p:spPr>
      </p:pic>
      <p:cxnSp>
        <p:nvCxnSpPr>
          <p:cNvPr id="13" name="Прямая соединительная линия 12">
            <a:extLst>
              <a:ext uri="{FF2B5EF4-FFF2-40B4-BE49-F238E27FC236}">
                <a16:creationId xmlns:a16="http://schemas.microsoft.com/office/drawing/2014/main" xmlns="" id="{E2D21EE2-D070-4DA0-A1AD-9C1E88D9194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/>
          </p:cNvCxnSpPr>
          <p:nvPr/>
        </p:nvCxnSpPr>
        <p:spPr>
          <a:xfrm flipV="1">
            <a:off x="4499992" y="915566"/>
            <a:ext cx="0" cy="288032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Прямоугольник 15"/>
          <p:cNvSpPr/>
          <p:nvPr/>
        </p:nvSpPr>
        <p:spPr>
          <a:xfrm>
            <a:off x="179512" y="1203598"/>
            <a:ext cx="8712968" cy="46166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000000"/>
            </a:solidFill>
          </a:ln>
        </p:spPr>
        <p:txBody>
          <a:bodyPr wrap="square" lIns="91438" tIns="45719" rIns="91438" bIns="45719">
            <a:spAutoFit/>
          </a:bodyPr>
          <a:lstStyle/>
          <a:p>
            <a:pPr algn="ctr"/>
            <a:r>
              <a:rPr lang="ru-RU" sz="1200" b="1" dirty="0" smtClean="0">
                <a:latin typeface="Arial Black" pitchFamily="34" charset="0"/>
              </a:rPr>
              <a:t>обеспечивает страхового представителя в медицинской организации </a:t>
            </a:r>
            <a:br>
              <a:rPr lang="ru-RU" sz="1200" b="1" dirty="0" smtClean="0">
                <a:latin typeface="Arial Black" pitchFamily="34" charset="0"/>
              </a:rPr>
            </a:br>
            <a:r>
              <a:rPr lang="ru-RU" sz="1200" b="1" dirty="0" smtClean="0">
                <a:latin typeface="Arial Black" pitchFamily="34" charset="0"/>
              </a:rPr>
              <a:t>вне зависимости от формы организации работы (пост или визит)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179512" y="2787774"/>
            <a:ext cx="8712968" cy="830995"/>
          </a:xfrm>
          <a:prstGeom prst="rect">
            <a:avLst/>
          </a:prstGeom>
          <a:ln>
            <a:solidFill>
              <a:srgbClr val="000000"/>
            </a:solidFill>
          </a:ln>
        </p:spPr>
        <p:txBody>
          <a:bodyPr wrap="square" lIns="91438" tIns="45719" rIns="91438" bIns="45719">
            <a:spAutoFit/>
          </a:bodyPr>
          <a:lstStyle/>
          <a:p>
            <a:pPr algn="ctr"/>
            <a:r>
              <a:rPr lang="ru-RU" sz="1600" b="1" dirty="0" smtClean="0">
                <a:latin typeface="Arial" pitchFamily="34" charset="0"/>
                <a:cs typeface="Arial" pitchFamily="34" charset="0"/>
              </a:rPr>
              <a:t>При размещении средств оперативной телекоммуникационной связи </a:t>
            </a:r>
            <a:br>
              <a:rPr lang="ru-RU" sz="1600" b="1" dirty="0" smtClean="0">
                <a:latin typeface="Arial" pitchFamily="34" charset="0"/>
                <a:cs typeface="Arial" pitchFamily="34" charset="0"/>
              </a:rPr>
            </a:br>
            <a:r>
              <a:rPr lang="ru-RU" sz="1600" b="1" dirty="0" smtClean="0">
                <a:latin typeface="Arial" pitchFamily="34" charset="0"/>
                <a:cs typeface="Arial" pitchFamily="34" charset="0"/>
              </a:rPr>
              <a:t>в медицинской организации СМО может не направлять в медицинскую организацию страхового представителя с визитами по графику</a:t>
            </a:r>
          </a:p>
        </p:txBody>
      </p:sp>
      <p:pic>
        <p:nvPicPr>
          <p:cNvPr id="12" name="Рисунок 11" descr="hospital_3577090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2" y="41109"/>
            <a:ext cx="1090481" cy="1090481"/>
          </a:xfrm>
          <a:prstGeom prst="rect">
            <a:avLst/>
          </a:prstGeom>
        </p:spPr>
      </p:pic>
      <p:sp>
        <p:nvSpPr>
          <p:cNvPr id="11" name="Прямоугольник 10" descr="Элемент 2 (уровень иерархии 3)">
            <a:extLst>
              <a:ext uri="{FF2B5EF4-FFF2-40B4-BE49-F238E27FC236}">
                <a16:creationId xmlns:a16="http://schemas.microsoft.com/office/drawing/2014/main" xmlns="" id="{B1D13964-3BCA-4613-8A6D-5CEC7CC35B3B}"/>
              </a:ext>
            </a:extLst>
          </p:cNvPr>
          <p:cNvSpPr/>
          <p:nvPr/>
        </p:nvSpPr>
        <p:spPr>
          <a:xfrm>
            <a:off x="179512" y="1851670"/>
            <a:ext cx="8712968" cy="78370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scene3d>
            <a:camera prst="orthographicFront"/>
            <a:lightRig rig="flat" dir="t"/>
          </a:scene3d>
          <a:sp3d prstMaterial="dkEdge"/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2">
            <a:scrgbClr r="0" g="0" b="0"/>
          </a:fillRef>
          <a:effectRef idx="1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36000" tIns="108000" rIns="36000" bIns="0" numCol="1" spcCol="1270" rtlCol="0" anchor="t" anchorCtr="0">
            <a:noAutofit/>
          </a:bodyPr>
          <a:lstStyle/>
          <a:p>
            <a:pPr algn="ctr"/>
            <a:r>
              <a:rPr lang="ru-RU" sz="1400" dirty="0" smtClean="0">
                <a:latin typeface="Arial" pitchFamily="34" charset="0"/>
                <a:cs typeface="Arial" pitchFamily="34" charset="0"/>
              </a:rPr>
              <a:t>средствами телекоммуникационной связи (позволяющими гражданам оперативно связаться </a:t>
            </a:r>
            <a:br>
              <a:rPr lang="ru-RU" sz="1400" dirty="0" smtClean="0">
                <a:latin typeface="Arial" pitchFamily="34" charset="0"/>
                <a:cs typeface="Arial" pitchFamily="34" charset="0"/>
              </a:rPr>
            </a:br>
            <a:r>
              <a:rPr lang="ru-RU" sz="1400" dirty="0" smtClean="0">
                <a:latin typeface="Arial" pitchFamily="34" charset="0"/>
                <a:cs typeface="Arial" pitchFamily="34" charset="0"/>
              </a:rPr>
              <a:t>со страховыми представителями первого уровня, получить консультацию, передать обращение </a:t>
            </a:r>
            <a:br>
              <a:rPr lang="ru-RU" sz="1400" dirty="0" smtClean="0">
                <a:latin typeface="Arial" pitchFamily="34" charset="0"/>
                <a:cs typeface="Arial" pitchFamily="34" charset="0"/>
              </a:rPr>
            </a:br>
            <a:r>
              <a:rPr lang="ru-RU" sz="1400" dirty="0" smtClean="0">
                <a:latin typeface="Arial" pitchFamily="34" charset="0"/>
                <a:cs typeface="Arial" pitchFamily="34" charset="0"/>
              </a:rPr>
              <a:t>или жалобу)</a:t>
            </a:r>
          </a:p>
        </p:txBody>
      </p:sp>
      <p:cxnSp>
        <p:nvCxnSpPr>
          <p:cNvPr id="14" name="Прямая соединительная линия 13">
            <a:extLst>
              <a:ext uri="{FF2B5EF4-FFF2-40B4-BE49-F238E27FC236}">
                <a16:creationId xmlns:a16="http://schemas.microsoft.com/office/drawing/2014/main" xmlns="" id="{E2D21EE2-D070-4DA0-A1AD-9C1E88D9194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/>
          </p:cNvCxnSpPr>
          <p:nvPr/>
        </p:nvCxnSpPr>
        <p:spPr>
          <a:xfrm flipV="1">
            <a:off x="4499992" y="1707654"/>
            <a:ext cx="0" cy="144016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8604448" y="164637"/>
            <a:ext cx="432048" cy="307777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latin typeface="Arial Black" pitchFamily="34" charset="0"/>
              </a:rPr>
              <a:t>7</a:t>
            </a:r>
            <a:endParaRPr lang="ru-RU" sz="1400" dirty="0">
              <a:latin typeface="Arial Black" pitchFamily="34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323528" y="123478"/>
            <a:ext cx="8208912" cy="504056"/>
          </a:xfrm>
          <a:prstGeom prst="rect">
            <a:avLst/>
          </a:prstGeom>
          <a:ln>
            <a:solidFill>
              <a:srgbClr val="000000"/>
            </a:solidFill>
          </a:ln>
        </p:spPr>
        <p:txBody>
          <a:bodyPr vert="horz" lIns="91436" tIns="45718" rIns="91436" bIns="45718" rtlCol="0" anchor="ctr">
            <a:no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</a:pPr>
            <a:r>
              <a:rPr lang="ru-RU" sz="1600" dirty="0" smtClean="0">
                <a:latin typeface="Arial Black" pitchFamily="34" charset="0"/>
              </a:rPr>
              <a:t>Для определения времени работы страхового представителя </a:t>
            </a:r>
            <a:br>
              <a:rPr lang="ru-RU" sz="1600" dirty="0" smtClean="0">
                <a:latin typeface="Arial Black" pitchFamily="34" charset="0"/>
              </a:rPr>
            </a:br>
            <a:r>
              <a:rPr lang="ru-RU" sz="1600" dirty="0" smtClean="0">
                <a:latin typeface="Arial Black" pitchFamily="34" charset="0"/>
              </a:rPr>
              <a:t>в </a:t>
            </a:r>
            <a:r>
              <a:rPr lang="ru-RU" sz="1600" dirty="0" err="1" smtClean="0">
                <a:latin typeface="Arial Black" pitchFamily="34" charset="0"/>
              </a:rPr>
              <a:t>медорганизации</a:t>
            </a:r>
            <a:r>
              <a:rPr lang="ru-RU" sz="1600" dirty="0" smtClean="0">
                <a:latin typeface="Arial Black" pitchFamily="34" charset="0"/>
              </a:rPr>
              <a:t> учитываются следующие параметры:</a:t>
            </a:r>
            <a:endParaRPr kumimoji="0" lang="ru-RU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Black" pitchFamily="34" charset="0"/>
              <a:ea typeface="+mj-ea"/>
              <a:cs typeface="+mj-cs"/>
            </a:endParaRPr>
          </a:p>
        </p:txBody>
      </p:sp>
      <p:cxnSp>
        <p:nvCxnSpPr>
          <p:cNvPr id="9" name="Прямая соединительная линия 8">
            <a:extLst>
              <a:ext uri="{FF2B5EF4-FFF2-40B4-BE49-F238E27FC236}">
                <a16:creationId xmlns:a16="http://schemas.microsoft.com/office/drawing/2014/main" xmlns="" id="{E2D21EE2-D070-4DA0-A1AD-9C1E88D9194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/>
          </p:cNvCxnSpPr>
          <p:nvPr/>
        </p:nvCxnSpPr>
        <p:spPr>
          <a:xfrm flipV="1">
            <a:off x="4572000" y="628697"/>
            <a:ext cx="0" cy="144016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Прямоугольник 15"/>
          <p:cNvSpPr/>
          <p:nvPr/>
        </p:nvSpPr>
        <p:spPr>
          <a:xfrm>
            <a:off x="323528" y="771550"/>
            <a:ext cx="8496944" cy="27699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000000"/>
            </a:solidFill>
          </a:ln>
        </p:spPr>
        <p:txBody>
          <a:bodyPr wrap="square" lIns="91438" tIns="45719" rIns="91438" bIns="45719">
            <a:spAutoFit/>
          </a:bodyPr>
          <a:lstStyle/>
          <a:p>
            <a:pPr algn="ctr"/>
            <a:r>
              <a:rPr lang="ru-RU" sz="1200" b="1" dirty="0" smtClean="0">
                <a:latin typeface="Arial" pitchFamily="34" charset="0"/>
                <a:cs typeface="Arial" pitchFamily="34" charset="0"/>
              </a:rPr>
              <a:t>тип </a:t>
            </a:r>
            <a:r>
              <a:rPr lang="ru-RU" sz="1200" b="1" dirty="0" err="1" smtClean="0">
                <a:latin typeface="Arial" pitchFamily="34" charset="0"/>
                <a:cs typeface="Arial" pitchFamily="34" charset="0"/>
              </a:rPr>
              <a:t>медорганизации</a:t>
            </a:r>
            <a:endParaRPr lang="ru-RU" sz="12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323528" y="1173983"/>
            <a:ext cx="8496944" cy="46166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000000"/>
            </a:solidFill>
          </a:ln>
        </p:spPr>
        <p:txBody>
          <a:bodyPr wrap="square" lIns="91438" tIns="45719" rIns="91438" bIns="45719">
            <a:spAutoFit/>
          </a:bodyPr>
          <a:lstStyle/>
          <a:p>
            <a:pPr algn="ctr"/>
            <a:r>
              <a:rPr lang="ru-RU" sz="1200" b="1" dirty="0" smtClean="0">
                <a:latin typeface="Arial" pitchFamily="34" charset="0"/>
                <a:cs typeface="Arial" pitchFamily="34" charset="0"/>
              </a:rPr>
              <a:t>группа, к которой относится </a:t>
            </a:r>
            <a:r>
              <a:rPr lang="ru-RU" sz="1200" b="1" dirty="0" err="1" smtClean="0">
                <a:latin typeface="Arial" pitchFamily="34" charset="0"/>
                <a:cs typeface="Arial" pitchFamily="34" charset="0"/>
              </a:rPr>
              <a:t>медорганизация</a:t>
            </a:r>
            <a:r>
              <a:rPr lang="ru-RU" sz="1200" b="1" dirty="0" smtClean="0">
                <a:latin typeface="Arial" pitchFamily="34" charset="0"/>
                <a:cs typeface="Arial" pitchFamily="34" charset="0"/>
              </a:rPr>
              <a:t> в зависимости от посещаемости застрахованными лицами </a:t>
            </a:r>
            <a:br>
              <a:rPr lang="ru-RU" sz="1200" b="1" dirty="0" smtClean="0">
                <a:latin typeface="Arial" pitchFamily="34" charset="0"/>
                <a:cs typeface="Arial" pitchFamily="34" charset="0"/>
              </a:rPr>
            </a:br>
            <a:r>
              <a:rPr lang="ru-RU" sz="1200" b="1" dirty="0" smtClean="0">
                <a:latin typeface="Arial" pitchFamily="34" charset="0"/>
                <a:cs typeface="Arial" pitchFamily="34" charset="0"/>
              </a:rPr>
              <a:t>в смену или коечного фонда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323528" y="2139702"/>
            <a:ext cx="8496944" cy="27699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000000"/>
            </a:solidFill>
          </a:ln>
        </p:spPr>
        <p:txBody>
          <a:bodyPr wrap="square" lIns="91438" tIns="45719" rIns="91438" bIns="45719">
            <a:spAutoFit/>
          </a:bodyPr>
          <a:lstStyle/>
          <a:p>
            <a:pPr algn="ctr"/>
            <a:r>
              <a:rPr lang="ru-RU" sz="1200" b="1" dirty="0" smtClean="0">
                <a:latin typeface="Arial" pitchFamily="34" charset="0"/>
                <a:cs typeface="Arial" pitchFamily="34" charset="0"/>
              </a:rPr>
              <a:t>время наибольшей нагрузки (посещений застрахованными лицами </a:t>
            </a:r>
            <a:r>
              <a:rPr lang="ru-RU" sz="1200" b="1" dirty="0" err="1" smtClean="0">
                <a:latin typeface="Arial" pitchFamily="34" charset="0"/>
                <a:cs typeface="Arial" pitchFamily="34" charset="0"/>
              </a:rPr>
              <a:t>медорганизации</a:t>
            </a:r>
            <a:r>
              <a:rPr lang="ru-RU" sz="1200" b="1" dirty="0" smtClean="0">
                <a:latin typeface="Arial" pitchFamily="34" charset="0"/>
                <a:cs typeface="Arial" pitchFamily="34" charset="0"/>
              </a:rPr>
              <a:t>)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323528" y="1779662"/>
            <a:ext cx="8496944" cy="27699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000000"/>
            </a:solidFill>
          </a:ln>
        </p:spPr>
        <p:txBody>
          <a:bodyPr wrap="square" lIns="91438" tIns="45719" rIns="91438" bIns="45719">
            <a:spAutoFit/>
          </a:bodyPr>
          <a:lstStyle/>
          <a:p>
            <a:pPr algn="ctr"/>
            <a:r>
              <a:rPr lang="ru-RU" sz="1200" b="1" dirty="0" smtClean="0">
                <a:latin typeface="Arial" pitchFamily="34" charset="0"/>
                <a:cs typeface="Arial" pitchFamily="34" charset="0"/>
              </a:rPr>
              <a:t>участие </a:t>
            </a:r>
            <a:r>
              <a:rPr lang="ru-RU" sz="1200" b="1" dirty="0" err="1" smtClean="0">
                <a:latin typeface="Arial" pitchFamily="34" charset="0"/>
                <a:cs typeface="Arial" pitchFamily="34" charset="0"/>
              </a:rPr>
              <a:t>медорганизации</a:t>
            </a:r>
            <a:r>
              <a:rPr lang="ru-RU" sz="1200" b="1" dirty="0" smtClean="0">
                <a:latin typeface="Arial" pitchFamily="34" charset="0"/>
                <a:cs typeface="Arial" pitchFamily="34" charset="0"/>
              </a:rPr>
              <a:t> в проекте «Бережливая поликлиника» 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323528" y="2499742"/>
            <a:ext cx="8496944" cy="46166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000000"/>
            </a:solidFill>
          </a:ln>
        </p:spPr>
        <p:txBody>
          <a:bodyPr wrap="square" lIns="91438" tIns="45719" rIns="91438" bIns="45719">
            <a:spAutoFit/>
          </a:bodyPr>
          <a:lstStyle/>
          <a:p>
            <a:pPr algn="ctr"/>
            <a:r>
              <a:rPr lang="ru-RU" sz="1200" b="1" dirty="0" smtClean="0">
                <a:latin typeface="Arial" pitchFamily="34" charset="0"/>
                <a:cs typeface="Arial" pitchFamily="34" charset="0"/>
              </a:rPr>
              <a:t>доля застрахованных лиц СМО, прикрепленных к </a:t>
            </a:r>
            <a:r>
              <a:rPr lang="ru-RU" sz="1200" b="1" dirty="0" err="1" smtClean="0">
                <a:latin typeface="Arial" pitchFamily="34" charset="0"/>
                <a:cs typeface="Arial" pitchFamily="34" charset="0"/>
              </a:rPr>
              <a:t>медорганизации</a:t>
            </a:r>
            <a:r>
              <a:rPr lang="ru-RU" sz="1200" b="1" dirty="0" smtClean="0">
                <a:latin typeface="Arial" pitchFamily="34" charset="0"/>
                <a:cs typeface="Arial" pitchFamily="34" charset="0"/>
              </a:rPr>
              <a:t>, в общем числе прикрепленных </a:t>
            </a:r>
            <a:br>
              <a:rPr lang="ru-RU" sz="1200" b="1" dirty="0" smtClean="0">
                <a:latin typeface="Arial" pitchFamily="34" charset="0"/>
                <a:cs typeface="Arial" pitchFamily="34" charset="0"/>
              </a:rPr>
            </a:br>
            <a:r>
              <a:rPr lang="ru-RU" sz="1200" b="1" dirty="0" smtClean="0">
                <a:latin typeface="Arial" pitchFamily="34" charset="0"/>
                <a:cs typeface="Arial" pitchFamily="34" charset="0"/>
              </a:rPr>
              <a:t>к </a:t>
            </a:r>
            <a:r>
              <a:rPr lang="ru-RU" sz="1200" b="1" dirty="0" err="1" smtClean="0">
                <a:latin typeface="Arial" pitchFamily="34" charset="0"/>
                <a:cs typeface="Arial" pitchFamily="34" charset="0"/>
              </a:rPr>
              <a:t>медорганизации</a:t>
            </a:r>
            <a:r>
              <a:rPr lang="ru-RU" sz="1200" b="1" dirty="0" smtClean="0">
                <a:latin typeface="Arial" pitchFamily="34" charset="0"/>
                <a:cs typeface="Arial" pitchFamily="34" charset="0"/>
              </a:rPr>
              <a:t> лиц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323528" y="3075806"/>
            <a:ext cx="8496944" cy="27699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000000"/>
            </a:solidFill>
          </a:ln>
        </p:spPr>
        <p:txBody>
          <a:bodyPr wrap="square" lIns="91438" tIns="45719" rIns="91438" bIns="45719">
            <a:spAutoFit/>
          </a:bodyPr>
          <a:lstStyle/>
          <a:p>
            <a:pPr algn="ctr"/>
            <a:r>
              <a:rPr lang="ru-RU" sz="1200" b="1" dirty="0" smtClean="0">
                <a:latin typeface="Arial" pitchFamily="34" charset="0"/>
                <a:cs typeface="Arial" pitchFamily="34" charset="0"/>
              </a:rPr>
              <a:t>доля застрахованных лиц на территории административно-территориальной единицы субъекта РФ</a:t>
            </a:r>
          </a:p>
        </p:txBody>
      </p:sp>
      <p:sp>
        <p:nvSpPr>
          <p:cNvPr id="23" name="Прямоугольник 22"/>
          <p:cNvSpPr/>
          <p:nvPr/>
        </p:nvSpPr>
        <p:spPr>
          <a:xfrm>
            <a:off x="323528" y="3435846"/>
            <a:ext cx="8496944" cy="46166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000000"/>
            </a:solidFill>
          </a:ln>
        </p:spPr>
        <p:txBody>
          <a:bodyPr wrap="square" lIns="91438" tIns="45719" rIns="91438" bIns="45719">
            <a:spAutoFit/>
          </a:bodyPr>
          <a:lstStyle/>
          <a:p>
            <a:pPr algn="ctr"/>
            <a:r>
              <a:rPr lang="ru-RU" sz="1200" b="1" dirty="0" smtClean="0">
                <a:latin typeface="Arial" pitchFamily="34" charset="0"/>
                <a:cs typeface="Arial" pitchFamily="34" charset="0"/>
              </a:rPr>
              <a:t>количество обоснованных жалоб, поступивших в СМО и ТФОМС на деятельность </a:t>
            </a:r>
            <a:r>
              <a:rPr lang="ru-RU" sz="1200" b="1" dirty="0" err="1" smtClean="0">
                <a:latin typeface="Arial" pitchFamily="34" charset="0"/>
                <a:cs typeface="Arial" pitchFamily="34" charset="0"/>
              </a:rPr>
              <a:t>медорганизации</a:t>
            </a:r>
            <a:r>
              <a:rPr lang="ru-RU" sz="1200" b="1" dirty="0" smtClean="0">
                <a:latin typeface="Arial" pitchFamily="34" charset="0"/>
                <a:cs typeface="Arial" pitchFamily="34" charset="0"/>
              </a:rPr>
              <a:t> </a:t>
            </a:r>
            <a:br>
              <a:rPr lang="ru-RU" sz="1200" b="1" dirty="0" smtClean="0">
                <a:latin typeface="Arial" pitchFamily="34" charset="0"/>
                <a:cs typeface="Arial" pitchFamily="34" charset="0"/>
              </a:rPr>
            </a:br>
            <a:r>
              <a:rPr lang="ru-RU" sz="1200" b="1" dirty="0" smtClean="0">
                <a:latin typeface="Arial" pitchFamily="34" charset="0"/>
                <a:cs typeface="Arial" pitchFamily="34" charset="0"/>
              </a:rPr>
              <a:t>и на качество оказываемой медпомощи в данной </a:t>
            </a:r>
            <a:r>
              <a:rPr lang="ru-RU" sz="1200" b="1" dirty="0" err="1" smtClean="0">
                <a:latin typeface="Arial" pitchFamily="34" charset="0"/>
                <a:cs typeface="Arial" pitchFamily="34" charset="0"/>
              </a:rPr>
              <a:t>медорганизации</a:t>
            </a:r>
            <a:endParaRPr lang="ru-RU" sz="12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51520" y="4035717"/>
            <a:ext cx="8640960" cy="461665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indent="342900" algn="ctr">
              <a:spcBef>
                <a:spcPts val="1400"/>
              </a:spcBef>
            </a:pPr>
            <a:r>
              <a:rPr lang="ru-RU" sz="1200" dirty="0" smtClean="0">
                <a:latin typeface="Arial Black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График работы страховых представителей ежеквартально согласовывается СМО </a:t>
            </a:r>
            <a:br>
              <a:rPr lang="ru-RU" sz="1200" dirty="0" smtClean="0">
                <a:latin typeface="Arial Black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ru-RU" sz="1200" dirty="0" smtClean="0">
                <a:latin typeface="Arial Black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 </a:t>
            </a:r>
            <a:r>
              <a:rPr lang="ru-RU" sz="1200" dirty="0" err="1" smtClean="0">
                <a:latin typeface="Arial Black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медорганизацией</a:t>
            </a:r>
            <a:r>
              <a:rPr lang="ru-RU" sz="1200" dirty="0" smtClean="0">
                <a:latin typeface="Arial Black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и направляется в уведомительном порядке в ТФОМС</a:t>
            </a:r>
            <a:endParaRPr lang="ru-RU" sz="1200" dirty="0">
              <a:latin typeface="Arial Black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cxnSp>
        <p:nvCxnSpPr>
          <p:cNvPr id="15" name="Прямая соединительная линия 14">
            <a:extLst>
              <a:ext uri="{FF2B5EF4-FFF2-40B4-BE49-F238E27FC236}">
                <a16:creationId xmlns:a16="http://schemas.microsoft.com/office/drawing/2014/main" xmlns="" id="{E2D21EE2-D070-4DA0-A1AD-9C1E88D9194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/>
          </p:cNvCxnSpPr>
          <p:nvPr/>
        </p:nvCxnSpPr>
        <p:spPr>
          <a:xfrm flipV="1">
            <a:off x="4572000" y="1059582"/>
            <a:ext cx="0" cy="72008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>
            <a:extLst>
              <a:ext uri="{FF2B5EF4-FFF2-40B4-BE49-F238E27FC236}">
                <a16:creationId xmlns:a16="http://schemas.microsoft.com/office/drawing/2014/main" xmlns="" id="{E2D21EE2-D070-4DA0-A1AD-9C1E88D9194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/>
          </p:cNvCxnSpPr>
          <p:nvPr/>
        </p:nvCxnSpPr>
        <p:spPr>
          <a:xfrm flipV="1">
            <a:off x="4572000" y="1635646"/>
            <a:ext cx="0" cy="72008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>
            <a:extLst>
              <a:ext uri="{FF2B5EF4-FFF2-40B4-BE49-F238E27FC236}">
                <a16:creationId xmlns:a16="http://schemas.microsoft.com/office/drawing/2014/main" xmlns="" id="{E2D21EE2-D070-4DA0-A1AD-9C1E88D9194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/>
          </p:cNvCxnSpPr>
          <p:nvPr/>
        </p:nvCxnSpPr>
        <p:spPr>
          <a:xfrm flipV="1">
            <a:off x="4572000" y="2067694"/>
            <a:ext cx="0" cy="72008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>
            <a:extLst>
              <a:ext uri="{FF2B5EF4-FFF2-40B4-BE49-F238E27FC236}">
                <a16:creationId xmlns:a16="http://schemas.microsoft.com/office/drawing/2014/main" xmlns="" id="{E2D21EE2-D070-4DA0-A1AD-9C1E88D9194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/>
          </p:cNvCxnSpPr>
          <p:nvPr/>
        </p:nvCxnSpPr>
        <p:spPr>
          <a:xfrm flipV="1">
            <a:off x="4572000" y="2427734"/>
            <a:ext cx="0" cy="72008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>
            <a:extLst>
              <a:ext uri="{FF2B5EF4-FFF2-40B4-BE49-F238E27FC236}">
                <a16:creationId xmlns:a16="http://schemas.microsoft.com/office/drawing/2014/main" xmlns="" id="{E2D21EE2-D070-4DA0-A1AD-9C1E88D9194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/>
          </p:cNvCxnSpPr>
          <p:nvPr/>
        </p:nvCxnSpPr>
        <p:spPr>
          <a:xfrm flipV="1">
            <a:off x="4572000" y="2931790"/>
            <a:ext cx="0" cy="72008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>
            <a:extLst>
              <a:ext uri="{FF2B5EF4-FFF2-40B4-BE49-F238E27FC236}">
                <a16:creationId xmlns:a16="http://schemas.microsoft.com/office/drawing/2014/main" xmlns="" id="{E2D21EE2-D070-4DA0-A1AD-9C1E88D9194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/>
          </p:cNvCxnSpPr>
          <p:nvPr/>
        </p:nvCxnSpPr>
        <p:spPr>
          <a:xfrm flipV="1">
            <a:off x="4572000" y="3363838"/>
            <a:ext cx="0" cy="72008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8604448" y="164637"/>
            <a:ext cx="432048" cy="307777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latin typeface="Arial Black" pitchFamily="34" charset="0"/>
              </a:rPr>
              <a:t>8</a:t>
            </a:r>
            <a:endParaRPr lang="ru-RU" sz="1400" dirty="0">
              <a:latin typeface="Arial Black" pitchFamily="34" charset="0"/>
            </a:endParaRPr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539552" y="123478"/>
            <a:ext cx="8352928" cy="864096"/>
          </a:xfrm>
          <a:prstGeom prst="rect">
            <a:avLst/>
          </a:prstGeom>
          <a:ln>
            <a:noFill/>
          </a:ln>
        </p:spPr>
        <p:txBody>
          <a:bodyPr vert="horz" lIns="91436" tIns="45718" rIns="91436" bIns="45718" rtlCol="0" anchor="ctr">
            <a:noAutofit/>
          </a:bodyPr>
          <a:lstStyle/>
          <a:p>
            <a:pPr lvl="0" algn="ctr">
              <a:lnSpc>
                <a:spcPct val="90000"/>
              </a:lnSpc>
              <a:spcBef>
                <a:spcPct val="0"/>
              </a:spcBef>
            </a:pPr>
            <a:r>
              <a:rPr lang="ru-RU" b="1" dirty="0" smtClean="0">
                <a:solidFill>
                  <a:prstClr val="black"/>
                </a:solidFill>
                <a:latin typeface="Arial Black" pitchFamily="34" charset="0"/>
              </a:rPr>
              <a:t>Организация работы страховых представителей </a:t>
            </a:r>
            <a:br>
              <a:rPr lang="ru-RU" b="1" dirty="0" smtClean="0">
                <a:solidFill>
                  <a:prstClr val="black"/>
                </a:solidFill>
                <a:latin typeface="Arial Black" pitchFamily="34" charset="0"/>
              </a:rPr>
            </a:br>
            <a:r>
              <a:rPr lang="ru-RU" b="1" dirty="0" smtClean="0">
                <a:solidFill>
                  <a:prstClr val="black"/>
                </a:solidFill>
                <a:latin typeface="Arial Black" pitchFamily="34" charset="0"/>
              </a:rPr>
              <a:t>в поликлиниках, участвующих в реализации проекта «Бережливая поликлиника»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Black" pitchFamily="34" charset="0"/>
              <a:ea typeface="+mj-ea"/>
              <a:cs typeface="+mj-cs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79512" y="3771788"/>
            <a:ext cx="8712968" cy="60016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000000"/>
            </a:solidFill>
          </a:ln>
        </p:spPr>
        <p:txBody>
          <a:bodyPr wrap="square" lIns="91438" tIns="45719" rIns="91438" bIns="45719">
            <a:spAutoFit/>
          </a:bodyPr>
          <a:lstStyle/>
          <a:p>
            <a:pPr algn="ctr"/>
            <a:r>
              <a:rPr lang="ru-RU" sz="1100" b="1" dirty="0" smtClean="0">
                <a:latin typeface="Arial Black" pitchFamily="34" charset="0"/>
                <a:cs typeface="Arial" pitchFamily="34" charset="0"/>
              </a:rPr>
              <a:t>Для организации работы страховых представителей в поликлиниках, участвующих </a:t>
            </a:r>
            <a:br>
              <a:rPr lang="ru-RU" sz="1100" b="1" dirty="0" smtClean="0">
                <a:latin typeface="Arial Black" pitchFamily="34" charset="0"/>
                <a:cs typeface="Arial" pitchFamily="34" charset="0"/>
              </a:rPr>
            </a:br>
            <a:r>
              <a:rPr lang="ru-RU" sz="1100" b="1" dirty="0" smtClean="0">
                <a:latin typeface="Arial Black" pitchFamily="34" charset="0"/>
                <a:cs typeface="Arial" pitchFamily="34" charset="0"/>
              </a:rPr>
              <a:t>в реализации проекта «Бережливая поликлиника» СМО организуют пост </a:t>
            </a:r>
            <a:br>
              <a:rPr lang="ru-RU" sz="1100" b="1" dirty="0" smtClean="0">
                <a:latin typeface="Arial Black" pitchFamily="34" charset="0"/>
                <a:cs typeface="Arial" pitchFamily="34" charset="0"/>
              </a:rPr>
            </a:br>
            <a:r>
              <a:rPr lang="ru-RU" sz="1100" b="1" dirty="0" smtClean="0">
                <a:latin typeface="Arial Black" pitchFamily="34" charset="0"/>
                <a:cs typeface="Arial" pitchFamily="34" charset="0"/>
              </a:rPr>
              <a:t>с установлением соответствующего графика работы страховых представителей различных СМО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79512" y="4443958"/>
            <a:ext cx="8712968" cy="430885"/>
          </a:xfrm>
          <a:prstGeom prst="rect">
            <a:avLst/>
          </a:prstGeom>
          <a:ln>
            <a:solidFill>
              <a:srgbClr val="000000"/>
            </a:solidFill>
          </a:ln>
        </p:spPr>
        <p:txBody>
          <a:bodyPr wrap="square" lIns="91438" tIns="45719" rIns="91438" bIns="45719">
            <a:spAutoFit/>
          </a:bodyPr>
          <a:lstStyle/>
          <a:p>
            <a:pPr algn="ctr"/>
            <a:r>
              <a:rPr lang="ru-RU" sz="1100" b="1" dirty="0" smtClean="0">
                <a:latin typeface="Arial" pitchFamily="34" charset="0"/>
                <a:cs typeface="Arial" pitchFamily="34" charset="0"/>
              </a:rPr>
              <a:t>Страховой представитель еженедельно обязан проводить опрос граждан в целях оценки удовлетворенности прикрепленного населения работой медицинской организации и качеством оказанной медицинской помощи</a:t>
            </a:r>
          </a:p>
        </p:txBody>
      </p:sp>
      <p:pic>
        <p:nvPicPr>
          <p:cNvPr id="8" name="Рисунок 7" descr="бережливая поликлиника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2008" y="58954"/>
            <a:ext cx="1043608" cy="712596"/>
          </a:xfrm>
          <a:prstGeom prst="rect">
            <a:avLst/>
          </a:prstGeom>
        </p:spPr>
      </p:pic>
      <p:sp>
        <p:nvSpPr>
          <p:cNvPr id="12" name="Прямоугольник 11" descr="Элемент 2 (уровень иерархии 3)">
            <a:extLst>
              <a:ext uri="{FF2B5EF4-FFF2-40B4-BE49-F238E27FC236}">
                <a16:creationId xmlns:a16="http://schemas.microsoft.com/office/drawing/2014/main" xmlns="" id="{B1D13964-3BCA-4613-8A6D-5CEC7CC35B3B}"/>
              </a:ext>
            </a:extLst>
          </p:cNvPr>
          <p:cNvSpPr/>
          <p:nvPr/>
        </p:nvSpPr>
        <p:spPr>
          <a:xfrm>
            <a:off x="179512" y="1539540"/>
            <a:ext cx="8712968" cy="2880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scene3d>
            <a:camera prst="orthographicFront"/>
            <a:lightRig rig="flat" dir="t"/>
          </a:scene3d>
          <a:sp3d prstMaterial="dkEdge"/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2">
            <a:scrgbClr r="0" g="0" b="0"/>
          </a:fillRef>
          <a:effectRef idx="1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36000" tIns="108000" rIns="36000" bIns="0" numCol="1" spcCol="1270" rtlCol="0" anchor="t" anchorCtr="0">
            <a:noAutofit/>
          </a:bodyPr>
          <a:lstStyle/>
          <a:p>
            <a:pPr algn="ctr"/>
            <a:r>
              <a:rPr lang="ru-RU" sz="1100" dirty="0" smtClean="0">
                <a:latin typeface="Arial" pitchFamily="34" charset="0"/>
                <a:cs typeface="Arial" pitchFamily="34" charset="0"/>
              </a:rPr>
              <a:t>повышение доступности медицинской помощи</a:t>
            </a:r>
            <a:endParaRPr lang="ru-RU" sz="11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Прямоугольник 12" descr="Элемент 2 (уровень иерархии 3)">
            <a:extLst>
              <a:ext uri="{FF2B5EF4-FFF2-40B4-BE49-F238E27FC236}">
                <a16:creationId xmlns:a16="http://schemas.microsoft.com/office/drawing/2014/main" xmlns="" id="{B1D13964-3BCA-4613-8A6D-5CEC7CC35B3B}"/>
              </a:ext>
            </a:extLst>
          </p:cNvPr>
          <p:cNvSpPr/>
          <p:nvPr/>
        </p:nvSpPr>
        <p:spPr>
          <a:xfrm>
            <a:off x="179512" y="1899580"/>
            <a:ext cx="8712968" cy="2880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scene3d>
            <a:camera prst="orthographicFront"/>
            <a:lightRig rig="flat" dir="t"/>
          </a:scene3d>
          <a:sp3d prstMaterial="dkEdge"/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2">
            <a:scrgbClr r="0" g="0" b="0"/>
          </a:fillRef>
          <a:effectRef idx="1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36000" tIns="108000" rIns="36000" bIns="0" numCol="1" spcCol="1270" rtlCol="0" anchor="t" anchorCtr="0">
            <a:noAutofit/>
          </a:bodyPr>
          <a:lstStyle/>
          <a:p>
            <a:pPr algn="ctr"/>
            <a:r>
              <a:rPr lang="ru-RU" sz="1100" dirty="0" smtClean="0">
                <a:latin typeface="Arial" pitchFamily="34" charset="0"/>
                <a:cs typeface="Arial" pitchFamily="34" charset="0"/>
              </a:rPr>
              <a:t>комфортная и дружелюбная атмосфера</a:t>
            </a:r>
            <a:endParaRPr lang="ru-RU" sz="11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Прямоугольник 13" descr="Элемент 2 (уровень иерархии 3)">
            <a:extLst>
              <a:ext uri="{FF2B5EF4-FFF2-40B4-BE49-F238E27FC236}">
                <a16:creationId xmlns:a16="http://schemas.microsoft.com/office/drawing/2014/main" xmlns="" id="{B1D13964-3BCA-4613-8A6D-5CEC7CC35B3B}"/>
              </a:ext>
            </a:extLst>
          </p:cNvPr>
          <p:cNvSpPr/>
          <p:nvPr/>
        </p:nvSpPr>
        <p:spPr>
          <a:xfrm>
            <a:off x="179512" y="2259620"/>
            <a:ext cx="8712968" cy="31213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scene3d>
            <a:camera prst="orthographicFront"/>
            <a:lightRig rig="flat" dir="t"/>
          </a:scene3d>
          <a:sp3d prstMaterial="dkEdge"/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2">
            <a:scrgbClr r="0" g="0" b="0"/>
          </a:fillRef>
          <a:effectRef idx="1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36000" tIns="108000" rIns="36000" bIns="0" numCol="1" spcCol="1270" rtlCol="0" anchor="t" anchorCtr="0">
            <a:noAutofit/>
          </a:bodyPr>
          <a:lstStyle/>
          <a:p>
            <a:pPr algn="ctr"/>
            <a:r>
              <a:rPr lang="ru-RU" sz="1100" dirty="0" smtClean="0">
                <a:latin typeface="Arial" pitchFamily="34" charset="0"/>
                <a:cs typeface="Arial" pitchFamily="34" charset="0"/>
              </a:rPr>
              <a:t>разделение потоков больных и здоровых пациентов</a:t>
            </a:r>
            <a:endParaRPr lang="ru-RU" sz="11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Прямоугольник 14" descr="Элемент 2 (уровень иерархии 3)">
            <a:extLst>
              <a:ext uri="{FF2B5EF4-FFF2-40B4-BE49-F238E27FC236}">
                <a16:creationId xmlns:a16="http://schemas.microsoft.com/office/drawing/2014/main" xmlns="" id="{B1D13964-3BCA-4613-8A6D-5CEC7CC35B3B}"/>
              </a:ext>
            </a:extLst>
          </p:cNvPr>
          <p:cNvSpPr/>
          <p:nvPr/>
        </p:nvSpPr>
        <p:spPr>
          <a:xfrm>
            <a:off x="179512" y="2643758"/>
            <a:ext cx="8712968" cy="2880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scene3d>
            <a:camera prst="orthographicFront"/>
            <a:lightRig rig="flat" dir="t"/>
          </a:scene3d>
          <a:sp3d prstMaterial="dkEdge"/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2">
            <a:scrgbClr r="0" g="0" b="0"/>
          </a:fillRef>
          <a:effectRef idx="1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36000" tIns="108000" rIns="36000" bIns="0" numCol="1" spcCol="1270" rtlCol="0" anchor="t" anchorCtr="0">
            <a:noAutofit/>
          </a:bodyPr>
          <a:lstStyle/>
          <a:p>
            <a:pPr algn="ctr"/>
            <a:r>
              <a:rPr lang="ru-RU" sz="1100" dirty="0" smtClean="0">
                <a:latin typeface="Arial" pitchFamily="34" charset="0"/>
                <a:cs typeface="Arial" pitchFamily="34" charset="0"/>
              </a:rPr>
              <a:t>упрощение записи на прием</a:t>
            </a:r>
            <a:endParaRPr lang="ru-RU" sz="11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Прямоугольник 15" descr="Элемент 2 (уровень иерархии 3)">
            <a:extLst>
              <a:ext uri="{FF2B5EF4-FFF2-40B4-BE49-F238E27FC236}">
                <a16:creationId xmlns:a16="http://schemas.microsoft.com/office/drawing/2014/main" xmlns="" id="{B1D13964-3BCA-4613-8A6D-5CEC7CC35B3B}"/>
              </a:ext>
            </a:extLst>
          </p:cNvPr>
          <p:cNvSpPr/>
          <p:nvPr/>
        </p:nvSpPr>
        <p:spPr>
          <a:xfrm>
            <a:off x="179512" y="3003798"/>
            <a:ext cx="8712968" cy="2880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scene3d>
            <a:camera prst="orthographicFront"/>
            <a:lightRig rig="flat" dir="t"/>
          </a:scene3d>
          <a:sp3d prstMaterial="dkEdge"/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2">
            <a:scrgbClr r="0" g="0" b="0"/>
          </a:fillRef>
          <a:effectRef idx="1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36000" tIns="108000" rIns="36000" bIns="0" numCol="1" spcCol="1270" rtlCol="0" anchor="t" anchorCtr="0">
            <a:noAutofit/>
          </a:bodyPr>
          <a:lstStyle/>
          <a:p>
            <a:pPr algn="ctr"/>
            <a:r>
              <a:rPr lang="ru-RU" sz="1100" dirty="0" smtClean="0">
                <a:latin typeface="Arial" pitchFamily="34" charset="0"/>
                <a:cs typeface="Arial" pitchFamily="34" charset="0"/>
              </a:rPr>
              <a:t>сокращение времени ожидания приема</a:t>
            </a:r>
            <a:endParaRPr lang="ru-RU" sz="11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Прямоугольник 16" descr="Элемент 2 (уровень иерархии 3)">
            <a:extLst>
              <a:ext uri="{FF2B5EF4-FFF2-40B4-BE49-F238E27FC236}">
                <a16:creationId xmlns:a16="http://schemas.microsoft.com/office/drawing/2014/main" xmlns="" id="{B1D13964-3BCA-4613-8A6D-5CEC7CC35B3B}"/>
              </a:ext>
            </a:extLst>
          </p:cNvPr>
          <p:cNvSpPr/>
          <p:nvPr/>
        </p:nvSpPr>
        <p:spPr>
          <a:xfrm>
            <a:off x="179512" y="3363838"/>
            <a:ext cx="8712968" cy="2880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scene3d>
            <a:camera prst="orthographicFront"/>
            <a:lightRig rig="flat" dir="t"/>
          </a:scene3d>
          <a:sp3d prstMaterial="dkEdge"/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2">
            <a:scrgbClr r="0" g="0" b="0"/>
          </a:fillRef>
          <a:effectRef idx="1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36000" tIns="108000" rIns="36000" bIns="0" numCol="1" spcCol="1270" rtlCol="0" anchor="t" anchorCtr="0">
            <a:noAutofit/>
          </a:bodyPr>
          <a:lstStyle/>
          <a:p>
            <a:pPr algn="ctr"/>
            <a:r>
              <a:rPr lang="ru-RU" sz="1100" dirty="0" smtClean="0">
                <a:latin typeface="Arial" pitchFamily="34" charset="0"/>
                <a:cs typeface="Arial" pitchFamily="34" charset="0"/>
              </a:rPr>
              <a:t>повышение качества пространства</a:t>
            </a:r>
            <a:endParaRPr lang="ru-RU" sz="11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179512" y="1013998"/>
            <a:ext cx="8712968" cy="43088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000000"/>
            </a:solidFill>
          </a:ln>
        </p:spPr>
        <p:txBody>
          <a:bodyPr wrap="square" lIns="91438" tIns="45719" rIns="91438" bIns="45719">
            <a:spAutoFit/>
          </a:bodyPr>
          <a:lstStyle/>
          <a:p>
            <a:pPr algn="ctr"/>
            <a:r>
              <a:rPr lang="ru-RU" sz="1100" b="1" dirty="0" smtClean="0">
                <a:latin typeface="Arial Black" pitchFamily="34" charset="0"/>
                <a:cs typeface="Arial" pitchFamily="34" charset="0"/>
              </a:rPr>
              <a:t>Проект «Бережливая поликлиника» - совместный проект Минздрава России </a:t>
            </a:r>
            <a:br>
              <a:rPr lang="ru-RU" sz="1100" b="1" dirty="0" smtClean="0">
                <a:latin typeface="Arial Black" pitchFamily="34" charset="0"/>
                <a:cs typeface="Arial" pitchFamily="34" charset="0"/>
              </a:rPr>
            </a:br>
            <a:r>
              <a:rPr lang="ru-RU" sz="1100" b="1" dirty="0" smtClean="0">
                <a:latin typeface="Arial Black" pitchFamily="34" charset="0"/>
                <a:cs typeface="Arial" pitchFamily="34" charset="0"/>
              </a:rPr>
              <a:t>и Государственной корпорации «</a:t>
            </a:r>
            <a:r>
              <a:rPr lang="ru-RU" sz="1100" b="1" dirty="0" err="1" smtClean="0">
                <a:latin typeface="Arial Black" pitchFamily="34" charset="0"/>
                <a:cs typeface="Arial" pitchFamily="34" charset="0"/>
              </a:rPr>
              <a:t>Росатом</a:t>
            </a:r>
            <a:r>
              <a:rPr lang="ru-RU" sz="1100" b="1" dirty="0" smtClean="0">
                <a:latin typeface="Arial Black" pitchFamily="34" charset="0"/>
                <a:cs typeface="Arial" pitchFamily="34" charset="0"/>
              </a:rPr>
              <a:t>», целями которого являются:</a:t>
            </a:r>
          </a:p>
        </p:txBody>
      </p:sp>
      <p:cxnSp>
        <p:nvCxnSpPr>
          <p:cNvPr id="19" name="Прямая соединительная линия 18">
            <a:extLst>
              <a:ext uri="{FF2B5EF4-FFF2-40B4-BE49-F238E27FC236}">
                <a16:creationId xmlns:a16="http://schemas.microsoft.com/office/drawing/2014/main" xmlns="" id="{E2D21EE2-D070-4DA0-A1AD-9C1E88D9194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/>
          </p:cNvCxnSpPr>
          <p:nvPr/>
        </p:nvCxnSpPr>
        <p:spPr>
          <a:xfrm flipV="1">
            <a:off x="4499992" y="1491630"/>
            <a:ext cx="0" cy="72008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>
            <a:extLst>
              <a:ext uri="{FF2B5EF4-FFF2-40B4-BE49-F238E27FC236}">
                <a16:creationId xmlns:a16="http://schemas.microsoft.com/office/drawing/2014/main" xmlns="" id="{E2D21EE2-D070-4DA0-A1AD-9C1E88D9194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/>
          </p:cNvCxnSpPr>
          <p:nvPr/>
        </p:nvCxnSpPr>
        <p:spPr>
          <a:xfrm flipV="1">
            <a:off x="4499992" y="1827572"/>
            <a:ext cx="0" cy="72008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>
            <a:extLst>
              <a:ext uri="{FF2B5EF4-FFF2-40B4-BE49-F238E27FC236}">
                <a16:creationId xmlns:a16="http://schemas.microsoft.com/office/drawing/2014/main" xmlns="" id="{E2D21EE2-D070-4DA0-A1AD-9C1E88D9194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/>
          </p:cNvCxnSpPr>
          <p:nvPr/>
        </p:nvCxnSpPr>
        <p:spPr>
          <a:xfrm flipV="1">
            <a:off x="4499992" y="2187612"/>
            <a:ext cx="0" cy="72008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>
            <a:extLst>
              <a:ext uri="{FF2B5EF4-FFF2-40B4-BE49-F238E27FC236}">
                <a16:creationId xmlns:a16="http://schemas.microsoft.com/office/drawing/2014/main" xmlns="" id="{E2D21EE2-D070-4DA0-A1AD-9C1E88D9194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/>
          </p:cNvCxnSpPr>
          <p:nvPr/>
        </p:nvCxnSpPr>
        <p:spPr>
          <a:xfrm flipV="1">
            <a:off x="4499992" y="2571750"/>
            <a:ext cx="0" cy="72008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>
            <a:extLst>
              <a:ext uri="{FF2B5EF4-FFF2-40B4-BE49-F238E27FC236}">
                <a16:creationId xmlns:a16="http://schemas.microsoft.com/office/drawing/2014/main" xmlns="" id="{E2D21EE2-D070-4DA0-A1AD-9C1E88D9194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/>
          </p:cNvCxnSpPr>
          <p:nvPr/>
        </p:nvCxnSpPr>
        <p:spPr>
          <a:xfrm flipV="1">
            <a:off x="4499992" y="2931790"/>
            <a:ext cx="0" cy="72008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>
            <a:extLst>
              <a:ext uri="{FF2B5EF4-FFF2-40B4-BE49-F238E27FC236}">
                <a16:creationId xmlns:a16="http://schemas.microsoft.com/office/drawing/2014/main" xmlns="" id="{E2D21EE2-D070-4DA0-A1AD-9C1E88D9194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/>
          </p:cNvCxnSpPr>
          <p:nvPr/>
        </p:nvCxnSpPr>
        <p:spPr>
          <a:xfrm flipV="1">
            <a:off x="4499992" y="3291830"/>
            <a:ext cx="0" cy="72008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3B275DA4-042B-5F32-5453-848E48E385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552" y="339502"/>
            <a:ext cx="7687766" cy="288032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 smtClean="0">
                <a:latin typeface="Arial Black" panose="020B0A04020102020204" pitchFamily="34" charset="0"/>
              </a:rPr>
              <a:t>Важно</a:t>
            </a:r>
            <a:r>
              <a:rPr lang="ru-RU" sz="2000" b="1" i="0" dirty="0" smtClean="0">
                <a:effectLst/>
                <a:latin typeface="Arial Black" panose="020B0A04020102020204" pitchFamily="34" charset="0"/>
              </a:rPr>
              <a:t>! </a:t>
            </a:r>
            <a:r>
              <a:rPr lang="en-US" sz="2000" b="1" i="0" dirty="0" smtClean="0">
                <a:effectLst/>
                <a:latin typeface="Arial Black" panose="020B0A04020102020204" pitchFamily="34" charset="0"/>
              </a:rPr>
              <a:t/>
            </a:r>
            <a:br>
              <a:rPr lang="en-US" sz="2000" b="1" i="0" dirty="0" smtClean="0">
                <a:effectLst/>
                <a:latin typeface="Arial Black" panose="020B0A04020102020204" pitchFamily="34" charset="0"/>
              </a:rPr>
            </a:br>
            <a:r>
              <a:rPr lang="ru-RU" sz="1800" b="0" i="0" u="sng" dirty="0">
                <a:effectLst/>
                <a:latin typeface="Arial Black" panose="020B0A04020102020204" pitchFamily="34" charset="0"/>
              </a:rPr>
              <a:t/>
            </a:r>
            <a:br>
              <a:rPr lang="ru-RU" sz="1800" b="0" i="0" u="sng" dirty="0">
                <a:effectLst/>
                <a:latin typeface="Arial Black" panose="020B0A04020102020204" pitchFamily="34" charset="0"/>
              </a:rPr>
            </a:br>
            <a:endParaRPr lang="ru-RU" sz="1800" u="sng" dirty="0">
              <a:latin typeface="Arial Black" panose="020B0A040201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604448" y="195486"/>
            <a:ext cx="432048" cy="307777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latin typeface="Arial Black" pitchFamily="34" charset="0"/>
              </a:rPr>
              <a:t>9</a:t>
            </a:r>
            <a:endParaRPr lang="ru-RU" sz="1400" dirty="0">
              <a:latin typeface="Arial Black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572000" y="4258783"/>
            <a:ext cx="4320480" cy="461663"/>
          </a:xfrm>
          <a:prstGeom prst="rect">
            <a:avLst/>
          </a:prstGeom>
          <a:ln>
            <a:noFill/>
          </a:ln>
        </p:spPr>
        <p:txBody>
          <a:bodyPr wrap="square" lIns="91438" tIns="45719" rIns="91438" bIns="45719">
            <a:spAutoFit/>
          </a:bodyPr>
          <a:lstStyle/>
          <a:p>
            <a:pPr algn="ctr"/>
            <a:r>
              <a:rPr lang="ru-RU" sz="1200" b="1" dirty="0" smtClean="0">
                <a:latin typeface="Arial" pitchFamily="34" charset="0"/>
                <a:cs typeface="Arial" pitchFamily="34" charset="0"/>
              </a:rPr>
              <a:t>При </a:t>
            </a:r>
            <a:r>
              <a:rPr lang="ru-RU" sz="12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изменении персональных данных необходимо уведомить об этом Вашу СМО!</a:t>
            </a:r>
            <a:endParaRPr lang="ru-RU" sz="12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79512" y="514367"/>
            <a:ext cx="8352928" cy="46166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000000"/>
            </a:solidFill>
          </a:ln>
        </p:spPr>
        <p:txBody>
          <a:bodyPr wrap="square" lIns="91438" tIns="45719" rIns="91438" bIns="45719">
            <a:spAutoFit/>
          </a:bodyPr>
          <a:lstStyle/>
          <a:p>
            <a:pPr algn="just"/>
            <a:r>
              <a:rPr lang="ru-RU" sz="1200" u="sng" dirty="0" smtClean="0">
                <a:latin typeface="Arial Black" panose="020B0A04020102020204" pitchFamily="34" charset="0"/>
              </a:rPr>
              <a:t>С 1 декабря 2022 года</a:t>
            </a:r>
            <a:r>
              <a:rPr lang="ru-RU" sz="1200" dirty="0" smtClean="0">
                <a:latin typeface="Arial Black" panose="020B0A04020102020204" pitchFamily="34" charset="0"/>
              </a:rPr>
              <a:t> СМО перестали выдавать гражданам бумажные</a:t>
            </a:r>
            <a:r>
              <a:rPr lang="en-US" sz="1200" dirty="0" smtClean="0">
                <a:latin typeface="Arial Black" panose="020B0A04020102020204" pitchFamily="34" charset="0"/>
              </a:rPr>
              <a:t>/</a:t>
            </a:r>
            <a:r>
              <a:rPr lang="ru-RU" sz="1200" dirty="0" smtClean="0">
                <a:latin typeface="Arial Black" panose="020B0A04020102020204" pitchFamily="34" charset="0"/>
              </a:rPr>
              <a:t>пластиковые полисы, вместо них теперь формируются уникальные номера-записи в ГИС ОМС</a:t>
            </a:r>
            <a:endParaRPr lang="ru-RU" sz="1200" b="1" dirty="0" smtClean="0">
              <a:latin typeface="Arial Black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179512" y="1090431"/>
            <a:ext cx="8712968" cy="523218"/>
          </a:xfrm>
          <a:prstGeom prst="rect">
            <a:avLst/>
          </a:prstGeom>
          <a:ln>
            <a:solidFill>
              <a:srgbClr val="000000"/>
            </a:solidFill>
          </a:ln>
        </p:spPr>
        <p:txBody>
          <a:bodyPr wrap="square" lIns="91438" tIns="45719" rIns="91438" bIns="45719">
            <a:spAutoFit/>
          </a:bodyPr>
          <a:lstStyle/>
          <a:p>
            <a:pPr lvl="0" algn="just"/>
            <a:r>
              <a:rPr lang="ru-RU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Данные всех, кто застрахован по ОМС, автоматически переносятся </a:t>
            </a:r>
            <a:r>
              <a:rPr lang="ru-RU" sz="14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в Единый регистр застрахованных лиц (ЕРЗ)</a:t>
            </a:r>
            <a:endParaRPr lang="ru-RU" sz="14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79512" y="2931790"/>
            <a:ext cx="8712968" cy="1169549"/>
          </a:xfrm>
          <a:prstGeom prst="rect">
            <a:avLst/>
          </a:prstGeom>
          <a:ln>
            <a:solidFill>
              <a:srgbClr val="000000"/>
            </a:solidFill>
          </a:ln>
        </p:spPr>
        <p:txBody>
          <a:bodyPr wrap="square" lIns="91438" tIns="45719" rIns="91438" bIns="45719">
            <a:spAutoFit/>
          </a:bodyPr>
          <a:lstStyle/>
          <a:p>
            <a:pPr lvl="0" algn="just"/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При обращении за медицинской помощью вы можете предъявить по своему выбору: </a:t>
            </a:r>
          </a:p>
          <a:p>
            <a:pPr lvl="0" algn="just">
              <a:buFontTx/>
              <a:buChar char="-"/>
            </a:pPr>
            <a:r>
              <a:rPr lang="ru-RU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полис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ОМС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lvl="0" algn="just">
              <a:buFontTx/>
              <a:buChar char="-"/>
            </a:pPr>
            <a:r>
              <a:rPr lang="ru-RU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выписку из ЕРЗ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</a:p>
          <a:p>
            <a:pPr lvl="0" algn="just">
              <a:buFontTx/>
              <a:buChar char="-"/>
            </a:pP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документ, удостоверяющий личность 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(паспорт гражданина России, для детей до 14 лет – свидетельство о рождении)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179512" y="2336564"/>
            <a:ext cx="8712968" cy="523218"/>
          </a:xfrm>
          <a:prstGeom prst="rect">
            <a:avLst/>
          </a:prstGeom>
          <a:ln>
            <a:solidFill>
              <a:srgbClr val="000000"/>
            </a:solidFill>
          </a:ln>
        </p:spPr>
        <p:txBody>
          <a:bodyPr wrap="square" lIns="91438" tIns="45719" rIns="91438" bIns="45719">
            <a:spAutoFit/>
          </a:bodyPr>
          <a:lstStyle/>
          <a:p>
            <a:pPr lvl="0" algn="just"/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Все новорожденные с 1 декабря 2022 года автоматически вносятся в ЕРЗ на основании свидетельства о рождении, выданного органами ЗАГС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179512" y="1707654"/>
            <a:ext cx="8712968" cy="523218"/>
          </a:xfrm>
          <a:prstGeom prst="rect">
            <a:avLst/>
          </a:prstGeom>
          <a:ln>
            <a:solidFill>
              <a:srgbClr val="000000"/>
            </a:solidFill>
          </a:ln>
        </p:spPr>
        <p:txBody>
          <a:bodyPr wrap="square" lIns="91438" tIns="45719" rIns="91438" bIns="45719">
            <a:spAutoFit/>
          </a:bodyPr>
          <a:lstStyle/>
          <a:p>
            <a:pPr lvl="0" algn="just"/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Полученные ранее полисы ОМС (бумажные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пластиковые) выдаваться больше не будут, но продолжат действовать и замены не требуют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" name="Picture 2" descr="C:\Users\Admin\Downloads\alert-attention-error-exclamation-exclamation-mark-sign-text-tie-symbol-alphabet-transparent-png-163192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11960" y="4155926"/>
            <a:ext cx="648072" cy="64807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296579840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Тема Office">
  <a:themeElements>
    <a:clrScheme name="Синий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1542</TotalTime>
  <Words>672</Words>
  <Application>Microsoft Office PowerPoint</Application>
  <PresentationFormat>Экран (16:9)</PresentationFormat>
  <Paragraphs>86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10</vt:i4>
      </vt:variant>
    </vt:vector>
  </HeadingPairs>
  <TitlesOfParts>
    <vt:vector size="12" baseType="lpstr">
      <vt:lpstr>Тема Office</vt:lpstr>
      <vt:lpstr>1_Тема Office</vt:lpstr>
      <vt:lpstr>ПАМЯТКА  для работающих членов профсоюзов о деятельности страховых представителей в медицинских организациях при оказании медицинской помощи по полису ОМС</vt:lpstr>
      <vt:lpstr>Слайд 2</vt:lpstr>
      <vt:lpstr>Страховой представитель 2 уровня.  Функциональные обязанности.</vt:lpstr>
      <vt:lpstr>Слайд 4</vt:lpstr>
      <vt:lpstr>Слайд 5</vt:lpstr>
      <vt:lpstr>Слайд 6</vt:lpstr>
      <vt:lpstr>Слайд 7</vt:lpstr>
      <vt:lpstr>Слайд 8</vt:lpstr>
      <vt:lpstr>Важно!   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Соглашение   между СФР, РСПП и ФНПР от 13 сентября 2023 года</dc:title>
  <dc:creator>A.I.Kurganov</dc:creator>
  <cp:lastModifiedBy>A.R.Bocharova</cp:lastModifiedBy>
  <cp:revision>297</cp:revision>
  <dcterms:created xsi:type="dcterms:W3CDTF">2024-10-25T07:49:10Z</dcterms:created>
  <dcterms:modified xsi:type="dcterms:W3CDTF">2024-11-25T13:57:58Z</dcterms:modified>
</cp:coreProperties>
</file>