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71" r:id="rId3"/>
    <p:sldId id="291" r:id="rId4"/>
    <p:sldId id="272" r:id="rId5"/>
    <p:sldId id="273" r:id="rId6"/>
    <p:sldId id="275" r:id="rId7"/>
    <p:sldId id="276" r:id="rId8"/>
    <p:sldId id="277" r:id="rId9"/>
    <p:sldId id="282" r:id="rId10"/>
    <p:sldId id="290" r:id="rId11"/>
    <p:sldId id="289" r:id="rId12"/>
  </p:sldIdLst>
  <p:sldSz cx="9144000" cy="5143500" type="screen16x9"/>
  <p:notesSz cx="6858000" cy="9144000"/>
  <p:defaultTextStyle>
    <a:defPPr>
      <a:defRPr lang="ru-RU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1E7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3" autoAdjust="0"/>
    <p:restoredTop sz="94660"/>
  </p:normalViewPr>
  <p:slideViewPr>
    <p:cSldViewPr>
      <p:cViewPr>
        <p:scale>
          <a:sx n="130" d="100"/>
          <a:sy n="130" d="100"/>
        </p:scale>
        <p:origin x="-996" y="-2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35E28-0981-45E7-AFFB-F23C6D7B54D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B6F89-E0EA-488E-BA60-AFBBB7360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F9046F49-5D5B-4DE2-A3CD-F322F82C9C80}"/>
              </a:ext>
            </a:extLst>
          </p:cNvPr>
          <p:cNvSpPr/>
          <p:nvPr userDrawn="1"/>
        </p:nvSpPr>
        <p:spPr>
          <a:xfrm>
            <a:off x="7715211" y="3768315"/>
            <a:ext cx="1066828" cy="10668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C084F0-3DA8-4E52-9D7F-4F32E01CE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7222" y="780158"/>
            <a:ext cx="5023412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3EC5600-6F15-4FD4-822E-10715A57A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7222" y="2639914"/>
            <a:ext cx="5023412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4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7B23674-7299-4851-BA97-2F250640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2A2104A-B792-4333-871E-76311CFC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393370F-BF11-4C70-9E5B-C666C9F7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714959A-25B3-4631-8DEA-3865999DE53A}"/>
              </a:ext>
            </a:extLst>
          </p:cNvPr>
          <p:cNvSpPr/>
          <p:nvPr userDrawn="1"/>
        </p:nvSpPr>
        <p:spPr>
          <a:xfrm>
            <a:off x="0" y="-22859"/>
            <a:ext cx="2431481" cy="2453402"/>
          </a:xfrm>
          <a:custGeom>
            <a:avLst/>
            <a:gdLst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3141785 w 3141785"/>
              <a:gd name="connsiteY2" fmla="*/ 325596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474785 w 3141785"/>
              <a:gd name="connsiteY2" fmla="*/ 170148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550985 w 3141785"/>
              <a:gd name="connsiteY2" fmla="*/ 161004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2209800 w 3141785"/>
              <a:gd name="connsiteY2" fmla="*/ 594360 h 3255962"/>
              <a:gd name="connsiteX3" fmla="*/ 550985 w 3141785"/>
              <a:gd name="connsiteY3" fmla="*/ 1610042 h 3255962"/>
              <a:gd name="connsiteX4" fmla="*/ 0 w 3141785"/>
              <a:gd name="connsiteY4" fmla="*/ 3255962 h 3255962"/>
              <a:gd name="connsiteX5" fmla="*/ 0 w 3141785"/>
              <a:gd name="connsiteY5" fmla="*/ 0 h 3255962"/>
              <a:gd name="connsiteX0" fmla="*/ 0 w 3185160"/>
              <a:gd name="connsiteY0" fmla="*/ 0 h 3255962"/>
              <a:gd name="connsiteX1" fmla="*/ 3141785 w 3185160"/>
              <a:gd name="connsiteY1" fmla="*/ 0 h 3255962"/>
              <a:gd name="connsiteX2" fmla="*/ 3185160 w 3185160"/>
              <a:gd name="connsiteY2" fmla="*/ 929640 h 3255962"/>
              <a:gd name="connsiteX3" fmla="*/ 550985 w 3185160"/>
              <a:gd name="connsiteY3" fmla="*/ 1610042 h 3255962"/>
              <a:gd name="connsiteX4" fmla="*/ 0 w 3185160"/>
              <a:gd name="connsiteY4" fmla="*/ 3255962 h 3255962"/>
              <a:gd name="connsiteX5" fmla="*/ 0 w 318516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782478 w 3279700"/>
              <a:gd name="connsiteY3" fmla="*/ 180681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782478 w 3279700"/>
              <a:gd name="connsiteY3" fmla="*/ 180681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143681"/>
              <a:gd name="connsiteY0" fmla="*/ 0 h 3255962"/>
              <a:gd name="connsiteX1" fmla="*/ 3141785 w 3143681"/>
              <a:gd name="connsiteY1" fmla="*/ 0 h 3255962"/>
              <a:gd name="connsiteX2" fmla="*/ 2861069 w 3143681"/>
              <a:gd name="connsiteY2" fmla="*/ 883342 h 3255962"/>
              <a:gd name="connsiteX3" fmla="*/ 782478 w 3143681"/>
              <a:gd name="connsiteY3" fmla="*/ 1806812 h 3255962"/>
              <a:gd name="connsiteX4" fmla="*/ 0 w 3143681"/>
              <a:gd name="connsiteY4" fmla="*/ 3255962 h 3255962"/>
              <a:gd name="connsiteX5" fmla="*/ 0 w 3143681"/>
              <a:gd name="connsiteY5" fmla="*/ 0 h 3255962"/>
              <a:gd name="connsiteX0" fmla="*/ 0 w 3221257"/>
              <a:gd name="connsiteY0" fmla="*/ 0 h 3255962"/>
              <a:gd name="connsiteX1" fmla="*/ 3141785 w 3221257"/>
              <a:gd name="connsiteY1" fmla="*/ 0 h 3255962"/>
              <a:gd name="connsiteX2" fmla="*/ 3104909 w 3221257"/>
              <a:gd name="connsiteY2" fmla="*/ 929062 h 3255962"/>
              <a:gd name="connsiteX3" fmla="*/ 782478 w 3221257"/>
              <a:gd name="connsiteY3" fmla="*/ 1806812 h 3255962"/>
              <a:gd name="connsiteX4" fmla="*/ 0 w 3221257"/>
              <a:gd name="connsiteY4" fmla="*/ 3255962 h 3255962"/>
              <a:gd name="connsiteX5" fmla="*/ 0 w 3221257"/>
              <a:gd name="connsiteY5" fmla="*/ 0 h 3255962"/>
              <a:gd name="connsiteX0" fmla="*/ 0 w 3176736"/>
              <a:gd name="connsiteY0" fmla="*/ 0 h 3255962"/>
              <a:gd name="connsiteX1" fmla="*/ 3141785 w 3176736"/>
              <a:gd name="connsiteY1" fmla="*/ 0 h 3255962"/>
              <a:gd name="connsiteX2" fmla="*/ 3028709 w 3176736"/>
              <a:gd name="connsiteY2" fmla="*/ 990022 h 3255962"/>
              <a:gd name="connsiteX3" fmla="*/ 782478 w 3176736"/>
              <a:gd name="connsiteY3" fmla="*/ 1806812 h 3255962"/>
              <a:gd name="connsiteX4" fmla="*/ 0 w 3176736"/>
              <a:gd name="connsiteY4" fmla="*/ 3255962 h 3255962"/>
              <a:gd name="connsiteX5" fmla="*/ 0 w 3176736"/>
              <a:gd name="connsiteY5" fmla="*/ 0 h 3255962"/>
              <a:gd name="connsiteX0" fmla="*/ 0 w 3394732"/>
              <a:gd name="connsiteY0" fmla="*/ 0 h 3255962"/>
              <a:gd name="connsiteX1" fmla="*/ 3141785 w 3394732"/>
              <a:gd name="connsiteY1" fmla="*/ 0 h 3255962"/>
              <a:gd name="connsiteX2" fmla="*/ 3028709 w 3394732"/>
              <a:gd name="connsiteY2" fmla="*/ 990022 h 3255962"/>
              <a:gd name="connsiteX3" fmla="*/ 782478 w 3394732"/>
              <a:gd name="connsiteY3" fmla="*/ 1806812 h 3255962"/>
              <a:gd name="connsiteX4" fmla="*/ 0 w 3394732"/>
              <a:gd name="connsiteY4" fmla="*/ 3255962 h 3255962"/>
              <a:gd name="connsiteX5" fmla="*/ 0 w 3394732"/>
              <a:gd name="connsiteY5" fmla="*/ 0 h 3255962"/>
              <a:gd name="connsiteX0" fmla="*/ 0 w 3241975"/>
              <a:gd name="connsiteY0" fmla="*/ 15240 h 3271202"/>
              <a:gd name="connsiteX1" fmla="*/ 2806505 w 3241975"/>
              <a:gd name="connsiteY1" fmla="*/ 0 h 3271202"/>
              <a:gd name="connsiteX2" fmla="*/ 3028709 w 3241975"/>
              <a:gd name="connsiteY2" fmla="*/ 1005262 h 3271202"/>
              <a:gd name="connsiteX3" fmla="*/ 782478 w 3241975"/>
              <a:gd name="connsiteY3" fmla="*/ 1822052 h 3271202"/>
              <a:gd name="connsiteX4" fmla="*/ 0 w 3241975"/>
              <a:gd name="connsiteY4" fmla="*/ 3271202 h 3271202"/>
              <a:gd name="connsiteX5" fmla="*/ 0 w 3241975"/>
              <a:gd name="connsiteY5" fmla="*/ 15240 h 327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1975" h="3271202">
                <a:moveTo>
                  <a:pt x="0" y="15240"/>
                </a:moveTo>
                <a:lnTo>
                  <a:pt x="2806505" y="0"/>
                </a:lnTo>
                <a:cubicBezTo>
                  <a:pt x="3311290" y="165004"/>
                  <a:pt x="3366047" y="701587"/>
                  <a:pt x="3028709" y="1005262"/>
                </a:cubicBezTo>
                <a:cubicBezTo>
                  <a:pt x="2691371" y="1308937"/>
                  <a:pt x="1287263" y="1444395"/>
                  <a:pt x="782478" y="1822052"/>
                </a:cubicBezTo>
                <a:cubicBezTo>
                  <a:pt x="277693" y="2199709"/>
                  <a:pt x="183662" y="2722562"/>
                  <a:pt x="0" y="3271202"/>
                </a:cubicBezTo>
                <a:lnTo>
                  <a:pt x="0" y="152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006309EB-C297-4754-84AD-052B2710CC84}"/>
              </a:ext>
            </a:extLst>
          </p:cNvPr>
          <p:cNvSpPr/>
          <p:nvPr userDrawn="1"/>
        </p:nvSpPr>
        <p:spPr>
          <a:xfrm>
            <a:off x="2331720" y="3459004"/>
            <a:ext cx="6858000" cy="1790700"/>
          </a:xfrm>
          <a:custGeom>
            <a:avLst/>
            <a:gdLst>
              <a:gd name="connsiteX0" fmla="*/ 0 w 8915400"/>
              <a:gd name="connsiteY0" fmla="*/ 0 h 2057400"/>
              <a:gd name="connsiteX1" fmla="*/ 8915400 w 8915400"/>
              <a:gd name="connsiteY1" fmla="*/ 0 h 2057400"/>
              <a:gd name="connsiteX2" fmla="*/ 8915400 w 8915400"/>
              <a:gd name="connsiteY2" fmla="*/ 2057400 h 2057400"/>
              <a:gd name="connsiteX3" fmla="*/ 0 w 8915400"/>
              <a:gd name="connsiteY3" fmla="*/ 2057400 h 2057400"/>
              <a:gd name="connsiteX4" fmla="*/ 0 w 8915400"/>
              <a:gd name="connsiteY4" fmla="*/ 0 h 2057400"/>
              <a:gd name="connsiteX0" fmla="*/ 2575560 w 8915400"/>
              <a:gd name="connsiteY0" fmla="*/ 1173480 h 2057400"/>
              <a:gd name="connsiteX1" fmla="*/ 8915400 w 8915400"/>
              <a:gd name="connsiteY1" fmla="*/ 0 h 2057400"/>
              <a:gd name="connsiteX2" fmla="*/ 8915400 w 8915400"/>
              <a:gd name="connsiteY2" fmla="*/ 2057400 h 2057400"/>
              <a:gd name="connsiteX3" fmla="*/ 0 w 8915400"/>
              <a:gd name="connsiteY3" fmla="*/ 2057400 h 2057400"/>
              <a:gd name="connsiteX4" fmla="*/ 2575560 w 8915400"/>
              <a:gd name="connsiteY4" fmla="*/ 1173480 h 2057400"/>
              <a:gd name="connsiteX0" fmla="*/ 2575560 w 8915400"/>
              <a:gd name="connsiteY0" fmla="*/ 1173480 h 2057400"/>
              <a:gd name="connsiteX1" fmla="*/ 6629400 w 8915400"/>
              <a:gd name="connsiteY1" fmla="*/ 381000 h 2057400"/>
              <a:gd name="connsiteX2" fmla="*/ 8915400 w 8915400"/>
              <a:gd name="connsiteY2" fmla="*/ 0 h 2057400"/>
              <a:gd name="connsiteX3" fmla="*/ 8915400 w 8915400"/>
              <a:gd name="connsiteY3" fmla="*/ 2057400 h 2057400"/>
              <a:gd name="connsiteX4" fmla="*/ 0 w 8915400"/>
              <a:gd name="connsiteY4" fmla="*/ 2057400 h 2057400"/>
              <a:gd name="connsiteX5" fmla="*/ 2575560 w 8915400"/>
              <a:gd name="connsiteY5" fmla="*/ 1173480 h 2057400"/>
              <a:gd name="connsiteX0" fmla="*/ 2575560 w 8915400"/>
              <a:gd name="connsiteY0" fmla="*/ 1173480 h 2057400"/>
              <a:gd name="connsiteX1" fmla="*/ 7376160 w 8915400"/>
              <a:gd name="connsiteY1" fmla="*/ 1219200 h 2057400"/>
              <a:gd name="connsiteX2" fmla="*/ 8915400 w 8915400"/>
              <a:gd name="connsiteY2" fmla="*/ 0 h 2057400"/>
              <a:gd name="connsiteX3" fmla="*/ 8915400 w 8915400"/>
              <a:gd name="connsiteY3" fmla="*/ 2057400 h 2057400"/>
              <a:gd name="connsiteX4" fmla="*/ 0 w 8915400"/>
              <a:gd name="connsiteY4" fmla="*/ 2057400 h 2057400"/>
              <a:gd name="connsiteX5" fmla="*/ 2575560 w 8915400"/>
              <a:gd name="connsiteY5" fmla="*/ 1173480 h 2057400"/>
              <a:gd name="connsiteX0" fmla="*/ 2575560 w 8915400"/>
              <a:gd name="connsiteY0" fmla="*/ 1185090 h 2069010"/>
              <a:gd name="connsiteX1" fmla="*/ 7376160 w 8915400"/>
              <a:gd name="connsiteY1" fmla="*/ 1230810 h 2069010"/>
              <a:gd name="connsiteX2" fmla="*/ 8915400 w 8915400"/>
              <a:gd name="connsiteY2" fmla="*/ 11610 h 2069010"/>
              <a:gd name="connsiteX3" fmla="*/ 8915400 w 8915400"/>
              <a:gd name="connsiteY3" fmla="*/ 2069010 h 2069010"/>
              <a:gd name="connsiteX4" fmla="*/ 0 w 8915400"/>
              <a:gd name="connsiteY4" fmla="*/ 2069010 h 2069010"/>
              <a:gd name="connsiteX5" fmla="*/ 2575560 w 8915400"/>
              <a:gd name="connsiteY5" fmla="*/ 1185090 h 2069010"/>
              <a:gd name="connsiteX0" fmla="*/ 2837328 w 9177168"/>
              <a:gd name="connsiteY0" fmla="*/ 1185090 h 2069010"/>
              <a:gd name="connsiteX1" fmla="*/ 7637928 w 9177168"/>
              <a:gd name="connsiteY1" fmla="*/ 1230810 h 2069010"/>
              <a:gd name="connsiteX2" fmla="*/ 9177168 w 9177168"/>
              <a:gd name="connsiteY2" fmla="*/ 11610 h 2069010"/>
              <a:gd name="connsiteX3" fmla="*/ 9177168 w 9177168"/>
              <a:gd name="connsiteY3" fmla="*/ 2069010 h 2069010"/>
              <a:gd name="connsiteX4" fmla="*/ 261768 w 9177168"/>
              <a:gd name="connsiteY4" fmla="*/ 2069010 h 2069010"/>
              <a:gd name="connsiteX5" fmla="*/ 2837328 w 9177168"/>
              <a:gd name="connsiteY5" fmla="*/ 1185090 h 206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7168" h="2069010">
                <a:moveTo>
                  <a:pt x="2837328" y="1185090"/>
                </a:moveTo>
                <a:cubicBezTo>
                  <a:pt x="4066688" y="1045390"/>
                  <a:pt x="6581288" y="1426390"/>
                  <a:pt x="7637928" y="1230810"/>
                </a:cubicBezTo>
                <a:cubicBezTo>
                  <a:pt x="8694568" y="1035230"/>
                  <a:pt x="8920628" y="-128090"/>
                  <a:pt x="9177168" y="11610"/>
                </a:cubicBezTo>
                <a:lnTo>
                  <a:pt x="9177168" y="2069010"/>
                </a:lnTo>
                <a:lnTo>
                  <a:pt x="261768" y="2069010"/>
                </a:lnTo>
                <a:cubicBezTo>
                  <a:pt x="-794872" y="1921690"/>
                  <a:pt x="1607968" y="1324790"/>
                  <a:pt x="2837328" y="118509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647F97C3-115D-4059-98C1-81AF44962C91}"/>
              </a:ext>
            </a:extLst>
          </p:cNvPr>
          <p:cNvSpPr/>
          <p:nvPr userDrawn="1"/>
        </p:nvSpPr>
        <p:spPr>
          <a:xfrm>
            <a:off x="8127268" y="-284678"/>
            <a:ext cx="1461968" cy="14619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697EE5C7-EF86-4EE1-9700-A58367938A1B}"/>
              </a:ext>
            </a:extLst>
          </p:cNvPr>
          <p:cNvSpPr/>
          <p:nvPr userDrawn="1"/>
        </p:nvSpPr>
        <p:spPr>
          <a:xfrm>
            <a:off x="7133392" y="342247"/>
            <a:ext cx="581858" cy="5818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EA7AB70A-DD20-4CC3-AB82-1AF899DEA166}"/>
              </a:ext>
            </a:extLst>
          </p:cNvPr>
          <p:cNvSpPr/>
          <p:nvPr userDrawn="1"/>
        </p:nvSpPr>
        <p:spPr>
          <a:xfrm>
            <a:off x="3646169" y="-482139"/>
            <a:ext cx="2537463" cy="1149110"/>
          </a:xfrm>
          <a:custGeom>
            <a:avLst/>
            <a:gdLst>
              <a:gd name="connsiteX0" fmla="*/ 0 w 2164080"/>
              <a:gd name="connsiteY0" fmla="*/ 1082040 h 2164080"/>
              <a:gd name="connsiteX1" fmla="*/ 1082040 w 2164080"/>
              <a:gd name="connsiteY1" fmla="*/ 0 h 2164080"/>
              <a:gd name="connsiteX2" fmla="*/ 2164080 w 2164080"/>
              <a:gd name="connsiteY2" fmla="*/ 1082040 h 2164080"/>
              <a:gd name="connsiteX3" fmla="*/ 1082040 w 2164080"/>
              <a:gd name="connsiteY3" fmla="*/ 2164080 h 2164080"/>
              <a:gd name="connsiteX4" fmla="*/ 0 w 2164080"/>
              <a:gd name="connsiteY4" fmla="*/ 1082040 h 2164080"/>
              <a:gd name="connsiteX0" fmla="*/ 10 w 2164090"/>
              <a:gd name="connsiteY0" fmla="*/ 1082040 h 1542254"/>
              <a:gd name="connsiteX1" fmla="*/ 1082050 w 2164090"/>
              <a:gd name="connsiteY1" fmla="*/ 0 h 1542254"/>
              <a:gd name="connsiteX2" fmla="*/ 2164090 w 2164090"/>
              <a:gd name="connsiteY2" fmla="*/ 1082040 h 1542254"/>
              <a:gd name="connsiteX3" fmla="*/ 1066810 w 2164090"/>
              <a:gd name="connsiteY3" fmla="*/ 1524000 h 1542254"/>
              <a:gd name="connsiteX4" fmla="*/ 10 w 2164090"/>
              <a:gd name="connsiteY4" fmla="*/ 1082040 h 1542254"/>
              <a:gd name="connsiteX0" fmla="*/ 9 w 2910849"/>
              <a:gd name="connsiteY0" fmla="*/ 1087221 h 1534942"/>
              <a:gd name="connsiteX1" fmla="*/ 1082049 w 2910849"/>
              <a:gd name="connsiteY1" fmla="*/ 5181 h 1534942"/>
              <a:gd name="connsiteX2" fmla="*/ 2910849 w 2910849"/>
              <a:gd name="connsiteY2" fmla="*/ 812901 h 1534942"/>
              <a:gd name="connsiteX3" fmla="*/ 1066809 w 2910849"/>
              <a:gd name="connsiteY3" fmla="*/ 1529181 h 1534942"/>
              <a:gd name="connsiteX4" fmla="*/ 9 w 2910849"/>
              <a:gd name="connsiteY4" fmla="*/ 1087221 h 1534942"/>
              <a:gd name="connsiteX0" fmla="*/ 4 w 3383284"/>
              <a:gd name="connsiteY0" fmla="*/ 581891 h 1532146"/>
              <a:gd name="connsiteX1" fmla="*/ 1554484 w 3383284"/>
              <a:gd name="connsiteY1" fmla="*/ 2771 h 1532146"/>
              <a:gd name="connsiteX2" fmla="*/ 3383284 w 3383284"/>
              <a:gd name="connsiteY2" fmla="*/ 810491 h 1532146"/>
              <a:gd name="connsiteX3" fmla="*/ 1539244 w 3383284"/>
              <a:gd name="connsiteY3" fmla="*/ 1526771 h 1532146"/>
              <a:gd name="connsiteX4" fmla="*/ 4 w 3383284"/>
              <a:gd name="connsiteY4" fmla="*/ 581891 h 153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3284" h="1532146">
                <a:moveTo>
                  <a:pt x="4" y="581891"/>
                </a:moveTo>
                <a:cubicBezTo>
                  <a:pt x="2544" y="327891"/>
                  <a:pt x="990604" y="-35329"/>
                  <a:pt x="1554484" y="2771"/>
                </a:cubicBezTo>
                <a:cubicBezTo>
                  <a:pt x="2118364" y="40871"/>
                  <a:pt x="3383284" y="212897"/>
                  <a:pt x="3383284" y="810491"/>
                </a:cubicBezTo>
                <a:cubicBezTo>
                  <a:pt x="3383284" y="1408085"/>
                  <a:pt x="2103124" y="1564871"/>
                  <a:pt x="1539244" y="1526771"/>
                </a:cubicBezTo>
                <a:cubicBezTo>
                  <a:pt x="975364" y="1488671"/>
                  <a:pt x="-2536" y="835891"/>
                  <a:pt x="4" y="581891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7" name="Рисунок 16" descr="Изображение выглядит как человек, кровать, внутренний, рама картины&#10;&#10;Автоматически созданное описание">
            <a:extLst>
              <a:ext uri="{FF2B5EF4-FFF2-40B4-BE49-F238E27FC236}">
                <a16:creationId xmlns="" xmlns:a16="http://schemas.microsoft.com/office/drawing/2014/main" id="{B9C9D22C-E622-47D6-9078-0C24ECB4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008" r="10243"/>
          <a:stretch>
            <a:fillRect/>
          </a:stretch>
        </p:blipFill>
        <p:spPr>
          <a:xfrm>
            <a:off x="715550" y="1060980"/>
            <a:ext cx="3041133" cy="3019756"/>
          </a:xfrm>
          <a:custGeom>
            <a:avLst/>
            <a:gdLst>
              <a:gd name="connsiteX0" fmla="*/ 2027403 w 4054844"/>
              <a:gd name="connsiteY0" fmla="*/ 0 h 4026341"/>
              <a:gd name="connsiteX1" fmla="*/ 2027441 w 4054844"/>
              <a:gd name="connsiteY1" fmla="*/ 0 h 4026341"/>
              <a:gd name="connsiteX2" fmla="*/ 2234714 w 4054844"/>
              <a:gd name="connsiteY2" fmla="*/ 10467 h 4026341"/>
              <a:gd name="connsiteX3" fmla="*/ 4054844 w 4054844"/>
              <a:gd name="connsiteY3" fmla="*/ 2027421 h 4026341"/>
              <a:gd name="connsiteX4" fmla="*/ 2436018 w 4054844"/>
              <a:gd name="connsiteY4" fmla="*/ 4013653 h 4026341"/>
              <a:gd name="connsiteX5" fmla="*/ 2352883 w 4054844"/>
              <a:gd name="connsiteY5" fmla="*/ 4026341 h 4026341"/>
              <a:gd name="connsiteX6" fmla="*/ 1701962 w 4054844"/>
              <a:gd name="connsiteY6" fmla="*/ 4026341 h 4026341"/>
              <a:gd name="connsiteX7" fmla="*/ 1618826 w 4054844"/>
              <a:gd name="connsiteY7" fmla="*/ 4013653 h 4026341"/>
              <a:gd name="connsiteX8" fmla="*/ 0 w 4054844"/>
              <a:gd name="connsiteY8" fmla="*/ 2027421 h 4026341"/>
              <a:gd name="connsiteX9" fmla="*/ 1820130 w 4054844"/>
              <a:gd name="connsiteY9" fmla="*/ 10467 h 402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54844" h="4026341">
                <a:moveTo>
                  <a:pt x="2027403" y="0"/>
                </a:moveTo>
                <a:lnTo>
                  <a:pt x="2027441" y="0"/>
                </a:lnTo>
                <a:lnTo>
                  <a:pt x="2234714" y="10467"/>
                </a:lnTo>
                <a:cubicBezTo>
                  <a:pt x="3257054" y="114291"/>
                  <a:pt x="4054844" y="977689"/>
                  <a:pt x="4054844" y="2027421"/>
                </a:cubicBezTo>
                <a:cubicBezTo>
                  <a:pt x="4054844" y="3007171"/>
                  <a:pt x="3359880" y="3824604"/>
                  <a:pt x="2436018" y="4013653"/>
                </a:cubicBezTo>
                <a:lnTo>
                  <a:pt x="2352883" y="4026341"/>
                </a:lnTo>
                <a:lnTo>
                  <a:pt x="1701962" y="4026341"/>
                </a:lnTo>
                <a:lnTo>
                  <a:pt x="1618826" y="4013653"/>
                </a:lnTo>
                <a:cubicBezTo>
                  <a:pt x="694964" y="3824604"/>
                  <a:pt x="0" y="3007171"/>
                  <a:pt x="0" y="2027421"/>
                </a:cubicBezTo>
                <a:cubicBezTo>
                  <a:pt x="0" y="977689"/>
                  <a:pt x="797790" y="114291"/>
                  <a:pt x="1820130" y="1046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="" xmlns:p14="http://schemas.microsoft.com/office/powerpoint/2010/main" val="20672236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07995E-C759-4037-B9C5-11001E63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3845"/>
            <a:ext cx="7600950" cy="99417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0E1BE60-37F4-4A02-A69C-2067590E1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69218"/>
            <a:ext cx="760095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69ED11-1DFD-435F-8121-0AF48E3CE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386F23-78F8-497B-AF05-9E0ADCC6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58041E-F752-4CBD-867F-C874B5D07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C9EE62A3-C3F9-4BA2-927E-6D326B7F5727}"/>
              </a:ext>
            </a:extLst>
          </p:cNvPr>
          <p:cNvSpPr/>
          <p:nvPr userDrawn="1"/>
        </p:nvSpPr>
        <p:spPr>
          <a:xfrm>
            <a:off x="8037039" y="4090143"/>
            <a:ext cx="745001" cy="74500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8">
            <a:extLst>
              <a:ext uri="{FF2B5EF4-FFF2-40B4-BE49-F238E27FC236}">
                <a16:creationId xmlns="" xmlns:a16="http://schemas.microsoft.com/office/drawing/2014/main" id="{EFA1AE53-6301-4349-B71F-63EF271B1D7C}"/>
              </a:ext>
            </a:extLst>
          </p:cNvPr>
          <p:cNvSpPr/>
          <p:nvPr userDrawn="1"/>
        </p:nvSpPr>
        <p:spPr>
          <a:xfrm>
            <a:off x="-1" y="-22860"/>
            <a:ext cx="1428751" cy="1441631"/>
          </a:xfrm>
          <a:custGeom>
            <a:avLst/>
            <a:gdLst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3141785 w 3141785"/>
              <a:gd name="connsiteY2" fmla="*/ 325596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474785 w 3141785"/>
              <a:gd name="connsiteY2" fmla="*/ 170148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550985 w 3141785"/>
              <a:gd name="connsiteY2" fmla="*/ 1610042 h 3255962"/>
              <a:gd name="connsiteX3" fmla="*/ 0 w 3141785"/>
              <a:gd name="connsiteY3" fmla="*/ 3255962 h 3255962"/>
              <a:gd name="connsiteX4" fmla="*/ 0 w 3141785"/>
              <a:gd name="connsiteY4" fmla="*/ 0 h 3255962"/>
              <a:gd name="connsiteX0" fmla="*/ 0 w 3141785"/>
              <a:gd name="connsiteY0" fmla="*/ 0 h 3255962"/>
              <a:gd name="connsiteX1" fmla="*/ 3141785 w 3141785"/>
              <a:gd name="connsiteY1" fmla="*/ 0 h 3255962"/>
              <a:gd name="connsiteX2" fmla="*/ 2209800 w 3141785"/>
              <a:gd name="connsiteY2" fmla="*/ 594360 h 3255962"/>
              <a:gd name="connsiteX3" fmla="*/ 550985 w 3141785"/>
              <a:gd name="connsiteY3" fmla="*/ 1610042 h 3255962"/>
              <a:gd name="connsiteX4" fmla="*/ 0 w 3141785"/>
              <a:gd name="connsiteY4" fmla="*/ 3255962 h 3255962"/>
              <a:gd name="connsiteX5" fmla="*/ 0 w 3141785"/>
              <a:gd name="connsiteY5" fmla="*/ 0 h 3255962"/>
              <a:gd name="connsiteX0" fmla="*/ 0 w 3185160"/>
              <a:gd name="connsiteY0" fmla="*/ 0 h 3255962"/>
              <a:gd name="connsiteX1" fmla="*/ 3141785 w 3185160"/>
              <a:gd name="connsiteY1" fmla="*/ 0 h 3255962"/>
              <a:gd name="connsiteX2" fmla="*/ 3185160 w 3185160"/>
              <a:gd name="connsiteY2" fmla="*/ 929640 h 3255962"/>
              <a:gd name="connsiteX3" fmla="*/ 550985 w 3185160"/>
              <a:gd name="connsiteY3" fmla="*/ 1610042 h 3255962"/>
              <a:gd name="connsiteX4" fmla="*/ 0 w 3185160"/>
              <a:gd name="connsiteY4" fmla="*/ 3255962 h 3255962"/>
              <a:gd name="connsiteX5" fmla="*/ 0 w 318516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550985 w 3279700"/>
              <a:gd name="connsiteY3" fmla="*/ 161004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782478 w 3279700"/>
              <a:gd name="connsiteY3" fmla="*/ 180681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279700"/>
              <a:gd name="connsiteY0" fmla="*/ 0 h 3255962"/>
              <a:gd name="connsiteX1" fmla="*/ 3141785 w 3279700"/>
              <a:gd name="connsiteY1" fmla="*/ 0 h 3255962"/>
              <a:gd name="connsiteX2" fmla="*/ 3185160 w 3279700"/>
              <a:gd name="connsiteY2" fmla="*/ 929640 h 3255962"/>
              <a:gd name="connsiteX3" fmla="*/ 782478 w 3279700"/>
              <a:gd name="connsiteY3" fmla="*/ 1806812 h 3255962"/>
              <a:gd name="connsiteX4" fmla="*/ 0 w 3279700"/>
              <a:gd name="connsiteY4" fmla="*/ 3255962 h 3255962"/>
              <a:gd name="connsiteX5" fmla="*/ 0 w 3279700"/>
              <a:gd name="connsiteY5" fmla="*/ 0 h 3255962"/>
              <a:gd name="connsiteX0" fmla="*/ 0 w 3143681"/>
              <a:gd name="connsiteY0" fmla="*/ 0 h 3255962"/>
              <a:gd name="connsiteX1" fmla="*/ 3141785 w 3143681"/>
              <a:gd name="connsiteY1" fmla="*/ 0 h 3255962"/>
              <a:gd name="connsiteX2" fmla="*/ 2861069 w 3143681"/>
              <a:gd name="connsiteY2" fmla="*/ 883342 h 3255962"/>
              <a:gd name="connsiteX3" fmla="*/ 782478 w 3143681"/>
              <a:gd name="connsiteY3" fmla="*/ 1806812 h 3255962"/>
              <a:gd name="connsiteX4" fmla="*/ 0 w 3143681"/>
              <a:gd name="connsiteY4" fmla="*/ 3255962 h 3255962"/>
              <a:gd name="connsiteX5" fmla="*/ 0 w 3143681"/>
              <a:gd name="connsiteY5" fmla="*/ 0 h 3255962"/>
              <a:gd name="connsiteX0" fmla="*/ 0 w 3221257"/>
              <a:gd name="connsiteY0" fmla="*/ 0 h 3255962"/>
              <a:gd name="connsiteX1" fmla="*/ 3141785 w 3221257"/>
              <a:gd name="connsiteY1" fmla="*/ 0 h 3255962"/>
              <a:gd name="connsiteX2" fmla="*/ 3104909 w 3221257"/>
              <a:gd name="connsiteY2" fmla="*/ 929062 h 3255962"/>
              <a:gd name="connsiteX3" fmla="*/ 782478 w 3221257"/>
              <a:gd name="connsiteY3" fmla="*/ 1806812 h 3255962"/>
              <a:gd name="connsiteX4" fmla="*/ 0 w 3221257"/>
              <a:gd name="connsiteY4" fmla="*/ 3255962 h 3255962"/>
              <a:gd name="connsiteX5" fmla="*/ 0 w 3221257"/>
              <a:gd name="connsiteY5" fmla="*/ 0 h 3255962"/>
              <a:gd name="connsiteX0" fmla="*/ 0 w 3176736"/>
              <a:gd name="connsiteY0" fmla="*/ 0 h 3255962"/>
              <a:gd name="connsiteX1" fmla="*/ 3141785 w 3176736"/>
              <a:gd name="connsiteY1" fmla="*/ 0 h 3255962"/>
              <a:gd name="connsiteX2" fmla="*/ 3028709 w 3176736"/>
              <a:gd name="connsiteY2" fmla="*/ 990022 h 3255962"/>
              <a:gd name="connsiteX3" fmla="*/ 782478 w 3176736"/>
              <a:gd name="connsiteY3" fmla="*/ 1806812 h 3255962"/>
              <a:gd name="connsiteX4" fmla="*/ 0 w 3176736"/>
              <a:gd name="connsiteY4" fmla="*/ 3255962 h 3255962"/>
              <a:gd name="connsiteX5" fmla="*/ 0 w 3176736"/>
              <a:gd name="connsiteY5" fmla="*/ 0 h 3255962"/>
              <a:gd name="connsiteX0" fmla="*/ 0 w 3394732"/>
              <a:gd name="connsiteY0" fmla="*/ 0 h 3255962"/>
              <a:gd name="connsiteX1" fmla="*/ 3141785 w 3394732"/>
              <a:gd name="connsiteY1" fmla="*/ 0 h 3255962"/>
              <a:gd name="connsiteX2" fmla="*/ 3028709 w 3394732"/>
              <a:gd name="connsiteY2" fmla="*/ 990022 h 3255962"/>
              <a:gd name="connsiteX3" fmla="*/ 782478 w 3394732"/>
              <a:gd name="connsiteY3" fmla="*/ 1806812 h 3255962"/>
              <a:gd name="connsiteX4" fmla="*/ 0 w 3394732"/>
              <a:gd name="connsiteY4" fmla="*/ 3255962 h 3255962"/>
              <a:gd name="connsiteX5" fmla="*/ 0 w 3394732"/>
              <a:gd name="connsiteY5" fmla="*/ 0 h 3255962"/>
              <a:gd name="connsiteX0" fmla="*/ 0 w 3241975"/>
              <a:gd name="connsiteY0" fmla="*/ 15240 h 3271202"/>
              <a:gd name="connsiteX1" fmla="*/ 2806505 w 3241975"/>
              <a:gd name="connsiteY1" fmla="*/ 0 h 3271202"/>
              <a:gd name="connsiteX2" fmla="*/ 3028709 w 3241975"/>
              <a:gd name="connsiteY2" fmla="*/ 1005262 h 3271202"/>
              <a:gd name="connsiteX3" fmla="*/ 782478 w 3241975"/>
              <a:gd name="connsiteY3" fmla="*/ 1822052 h 3271202"/>
              <a:gd name="connsiteX4" fmla="*/ 0 w 3241975"/>
              <a:gd name="connsiteY4" fmla="*/ 3271202 h 3271202"/>
              <a:gd name="connsiteX5" fmla="*/ 0 w 3241975"/>
              <a:gd name="connsiteY5" fmla="*/ 15240 h 327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1975" h="3271202">
                <a:moveTo>
                  <a:pt x="0" y="15240"/>
                </a:moveTo>
                <a:lnTo>
                  <a:pt x="2806505" y="0"/>
                </a:lnTo>
                <a:cubicBezTo>
                  <a:pt x="3311290" y="165004"/>
                  <a:pt x="3366047" y="701587"/>
                  <a:pt x="3028709" y="1005262"/>
                </a:cubicBezTo>
                <a:cubicBezTo>
                  <a:pt x="2691371" y="1308937"/>
                  <a:pt x="1287263" y="1444395"/>
                  <a:pt x="782478" y="1822052"/>
                </a:cubicBezTo>
                <a:cubicBezTo>
                  <a:pt x="277693" y="2199709"/>
                  <a:pt x="183662" y="2722562"/>
                  <a:pt x="0" y="3271202"/>
                </a:cubicBezTo>
                <a:lnTo>
                  <a:pt x="0" y="152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9">
            <a:extLst>
              <a:ext uri="{FF2B5EF4-FFF2-40B4-BE49-F238E27FC236}">
                <a16:creationId xmlns="" xmlns:a16="http://schemas.microsoft.com/office/drawing/2014/main" id="{A52FCC32-0A46-497B-8553-CF89576E978F}"/>
              </a:ext>
            </a:extLst>
          </p:cNvPr>
          <p:cNvSpPr/>
          <p:nvPr userDrawn="1"/>
        </p:nvSpPr>
        <p:spPr>
          <a:xfrm>
            <a:off x="4400550" y="3999198"/>
            <a:ext cx="4789170" cy="1250506"/>
          </a:xfrm>
          <a:custGeom>
            <a:avLst/>
            <a:gdLst>
              <a:gd name="connsiteX0" fmla="*/ 0 w 8915400"/>
              <a:gd name="connsiteY0" fmla="*/ 0 h 2057400"/>
              <a:gd name="connsiteX1" fmla="*/ 8915400 w 8915400"/>
              <a:gd name="connsiteY1" fmla="*/ 0 h 2057400"/>
              <a:gd name="connsiteX2" fmla="*/ 8915400 w 8915400"/>
              <a:gd name="connsiteY2" fmla="*/ 2057400 h 2057400"/>
              <a:gd name="connsiteX3" fmla="*/ 0 w 8915400"/>
              <a:gd name="connsiteY3" fmla="*/ 2057400 h 2057400"/>
              <a:gd name="connsiteX4" fmla="*/ 0 w 8915400"/>
              <a:gd name="connsiteY4" fmla="*/ 0 h 2057400"/>
              <a:gd name="connsiteX0" fmla="*/ 2575560 w 8915400"/>
              <a:gd name="connsiteY0" fmla="*/ 1173480 h 2057400"/>
              <a:gd name="connsiteX1" fmla="*/ 8915400 w 8915400"/>
              <a:gd name="connsiteY1" fmla="*/ 0 h 2057400"/>
              <a:gd name="connsiteX2" fmla="*/ 8915400 w 8915400"/>
              <a:gd name="connsiteY2" fmla="*/ 2057400 h 2057400"/>
              <a:gd name="connsiteX3" fmla="*/ 0 w 8915400"/>
              <a:gd name="connsiteY3" fmla="*/ 2057400 h 2057400"/>
              <a:gd name="connsiteX4" fmla="*/ 2575560 w 8915400"/>
              <a:gd name="connsiteY4" fmla="*/ 1173480 h 2057400"/>
              <a:gd name="connsiteX0" fmla="*/ 2575560 w 8915400"/>
              <a:gd name="connsiteY0" fmla="*/ 1173480 h 2057400"/>
              <a:gd name="connsiteX1" fmla="*/ 6629400 w 8915400"/>
              <a:gd name="connsiteY1" fmla="*/ 381000 h 2057400"/>
              <a:gd name="connsiteX2" fmla="*/ 8915400 w 8915400"/>
              <a:gd name="connsiteY2" fmla="*/ 0 h 2057400"/>
              <a:gd name="connsiteX3" fmla="*/ 8915400 w 8915400"/>
              <a:gd name="connsiteY3" fmla="*/ 2057400 h 2057400"/>
              <a:gd name="connsiteX4" fmla="*/ 0 w 8915400"/>
              <a:gd name="connsiteY4" fmla="*/ 2057400 h 2057400"/>
              <a:gd name="connsiteX5" fmla="*/ 2575560 w 8915400"/>
              <a:gd name="connsiteY5" fmla="*/ 1173480 h 2057400"/>
              <a:gd name="connsiteX0" fmla="*/ 2575560 w 8915400"/>
              <a:gd name="connsiteY0" fmla="*/ 1173480 h 2057400"/>
              <a:gd name="connsiteX1" fmla="*/ 7376160 w 8915400"/>
              <a:gd name="connsiteY1" fmla="*/ 1219200 h 2057400"/>
              <a:gd name="connsiteX2" fmla="*/ 8915400 w 8915400"/>
              <a:gd name="connsiteY2" fmla="*/ 0 h 2057400"/>
              <a:gd name="connsiteX3" fmla="*/ 8915400 w 8915400"/>
              <a:gd name="connsiteY3" fmla="*/ 2057400 h 2057400"/>
              <a:gd name="connsiteX4" fmla="*/ 0 w 8915400"/>
              <a:gd name="connsiteY4" fmla="*/ 2057400 h 2057400"/>
              <a:gd name="connsiteX5" fmla="*/ 2575560 w 8915400"/>
              <a:gd name="connsiteY5" fmla="*/ 1173480 h 2057400"/>
              <a:gd name="connsiteX0" fmla="*/ 2575560 w 8915400"/>
              <a:gd name="connsiteY0" fmla="*/ 1185090 h 2069010"/>
              <a:gd name="connsiteX1" fmla="*/ 7376160 w 8915400"/>
              <a:gd name="connsiteY1" fmla="*/ 1230810 h 2069010"/>
              <a:gd name="connsiteX2" fmla="*/ 8915400 w 8915400"/>
              <a:gd name="connsiteY2" fmla="*/ 11610 h 2069010"/>
              <a:gd name="connsiteX3" fmla="*/ 8915400 w 8915400"/>
              <a:gd name="connsiteY3" fmla="*/ 2069010 h 2069010"/>
              <a:gd name="connsiteX4" fmla="*/ 0 w 8915400"/>
              <a:gd name="connsiteY4" fmla="*/ 2069010 h 2069010"/>
              <a:gd name="connsiteX5" fmla="*/ 2575560 w 8915400"/>
              <a:gd name="connsiteY5" fmla="*/ 1185090 h 2069010"/>
              <a:gd name="connsiteX0" fmla="*/ 2837328 w 9177168"/>
              <a:gd name="connsiteY0" fmla="*/ 1185090 h 2069010"/>
              <a:gd name="connsiteX1" fmla="*/ 7637928 w 9177168"/>
              <a:gd name="connsiteY1" fmla="*/ 1230810 h 2069010"/>
              <a:gd name="connsiteX2" fmla="*/ 9177168 w 9177168"/>
              <a:gd name="connsiteY2" fmla="*/ 11610 h 2069010"/>
              <a:gd name="connsiteX3" fmla="*/ 9177168 w 9177168"/>
              <a:gd name="connsiteY3" fmla="*/ 2069010 h 2069010"/>
              <a:gd name="connsiteX4" fmla="*/ 261768 w 9177168"/>
              <a:gd name="connsiteY4" fmla="*/ 2069010 h 2069010"/>
              <a:gd name="connsiteX5" fmla="*/ 2837328 w 9177168"/>
              <a:gd name="connsiteY5" fmla="*/ 1185090 h 206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7168" h="2069010">
                <a:moveTo>
                  <a:pt x="2837328" y="1185090"/>
                </a:moveTo>
                <a:cubicBezTo>
                  <a:pt x="4066688" y="1045390"/>
                  <a:pt x="6581288" y="1426390"/>
                  <a:pt x="7637928" y="1230810"/>
                </a:cubicBezTo>
                <a:cubicBezTo>
                  <a:pt x="8694568" y="1035230"/>
                  <a:pt x="8920628" y="-128090"/>
                  <a:pt x="9177168" y="11610"/>
                </a:cubicBezTo>
                <a:lnTo>
                  <a:pt x="9177168" y="2069010"/>
                </a:lnTo>
                <a:lnTo>
                  <a:pt x="261768" y="2069010"/>
                </a:lnTo>
                <a:cubicBezTo>
                  <a:pt x="-794872" y="1921690"/>
                  <a:pt x="1607968" y="1324790"/>
                  <a:pt x="2837328" y="118509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B2BB4159-062E-4D55-ADCA-D1EDB4105F75}"/>
              </a:ext>
            </a:extLst>
          </p:cNvPr>
          <p:cNvSpPr/>
          <p:nvPr userDrawn="1"/>
        </p:nvSpPr>
        <p:spPr>
          <a:xfrm>
            <a:off x="8595061" y="-284677"/>
            <a:ext cx="994172" cy="9941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36E43554-0A6C-465A-8B36-288F385CB340}"/>
              </a:ext>
            </a:extLst>
          </p:cNvPr>
          <p:cNvSpPr/>
          <p:nvPr userDrawn="1"/>
        </p:nvSpPr>
        <p:spPr>
          <a:xfrm>
            <a:off x="7319576" y="342248"/>
            <a:ext cx="395677" cy="39567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Овал 13">
            <a:extLst>
              <a:ext uri="{FF2B5EF4-FFF2-40B4-BE49-F238E27FC236}">
                <a16:creationId xmlns="" xmlns:a16="http://schemas.microsoft.com/office/drawing/2014/main" id="{C54BF80F-9CA5-45BA-9C65-7B795DEA0758}"/>
              </a:ext>
            </a:extLst>
          </p:cNvPr>
          <p:cNvSpPr/>
          <p:nvPr userDrawn="1"/>
        </p:nvSpPr>
        <p:spPr>
          <a:xfrm>
            <a:off x="4458096" y="-482139"/>
            <a:ext cx="1725534" cy="781421"/>
          </a:xfrm>
          <a:custGeom>
            <a:avLst/>
            <a:gdLst>
              <a:gd name="connsiteX0" fmla="*/ 0 w 2164080"/>
              <a:gd name="connsiteY0" fmla="*/ 1082040 h 2164080"/>
              <a:gd name="connsiteX1" fmla="*/ 1082040 w 2164080"/>
              <a:gd name="connsiteY1" fmla="*/ 0 h 2164080"/>
              <a:gd name="connsiteX2" fmla="*/ 2164080 w 2164080"/>
              <a:gd name="connsiteY2" fmla="*/ 1082040 h 2164080"/>
              <a:gd name="connsiteX3" fmla="*/ 1082040 w 2164080"/>
              <a:gd name="connsiteY3" fmla="*/ 2164080 h 2164080"/>
              <a:gd name="connsiteX4" fmla="*/ 0 w 2164080"/>
              <a:gd name="connsiteY4" fmla="*/ 1082040 h 2164080"/>
              <a:gd name="connsiteX0" fmla="*/ 10 w 2164090"/>
              <a:gd name="connsiteY0" fmla="*/ 1082040 h 1542254"/>
              <a:gd name="connsiteX1" fmla="*/ 1082050 w 2164090"/>
              <a:gd name="connsiteY1" fmla="*/ 0 h 1542254"/>
              <a:gd name="connsiteX2" fmla="*/ 2164090 w 2164090"/>
              <a:gd name="connsiteY2" fmla="*/ 1082040 h 1542254"/>
              <a:gd name="connsiteX3" fmla="*/ 1066810 w 2164090"/>
              <a:gd name="connsiteY3" fmla="*/ 1524000 h 1542254"/>
              <a:gd name="connsiteX4" fmla="*/ 10 w 2164090"/>
              <a:gd name="connsiteY4" fmla="*/ 1082040 h 1542254"/>
              <a:gd name="connsiteX0" fmla="*/ 9 w 2910849"/>
              <a:gd name="connsiteY0" fmla="*/ 1087221 h 1534942"/>
              <a:gd name="connsiteX1" fmla="*/ 1082049 w 2910849"/>
              <a:gd name="connsiteY1" fmla="*/ 5181 h 1534942"/>
              <a:gd name="connsiteX2" fmla="*/ 2910849 w 2910849"/>
              <a:gd name="connsiteY2" fmla="*/ 812901 h 1534942"/>
              <a:gd name="connsiteX3" fmla="*/ 1066809 w 2910849"/>
              <a:gd name="connsiteY3" fmla="*/ 1529181 h 1534942"/>
              <a:gd name="connsiteX4" fmla="*/ 9 w 2910849"/>
              <a:gd name="connsiteY4" fmla="*/ 1087221 h 1534942"/>
              <a:gd name="connsiteX0" fmla="*/ 4 w 3383284"/>
              <a:gd name="connsiteY0" fmla="*/ 581891 h 1532146"/>
              <a:gd name="connsiteX1" fmla="*/ 1554484 w 3383284"/>
              <a:gd name="connsiteY1" fmla="*/ 2771 h 1532146"/>
              <a:gd name="connsiteX2" fmla="*/ 3383284 w 3383284"/>
              <a:gd name="connsiteY2" fmla="*/ 810491 h 1532146"/>
              <a:gd name="connsiteX3" fmla="*/ 1539244 w 3383284"/>
              <a:gd name="connsiteY3" fmla="*/ 1526771 h 1532146"/>
              <a:gd name="connsiteX4" fmla="*/ 4 w 3383284"/>
              <a:gd name="connsiteY4" fmla="*/ 581891 h 1532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3284" h="1532146">
                <a:moveTo>
                  <a:pt x="4" y="581891"/>
                </a:moveTo>
                <a:cubicBezTo>
                  <a:pt x="2544" y="327891"/>
                  <a:pt x="990604" y="-35329"/>
                  <a:pt x="1554484" y="2771"/>
                </a:cubicBezTo>
                <a:cubicBezTo>
                  <a:pt x="2118364" y="40871"/>
                  <a:pt x="3383284" y="212897"/>
                  <a:pt x="3383284" y="810491"/>
                </a:cubicBezTo>
                <a:cubicBezTo>
                  <a:pt x="3383284" y="1408085"/>
                  <a:pt x="2103124" y="1564871"/>
                  <a:pt x="1539244" y="1526771"/>
                </a:cubicBezTo>
                <a:cubicBezTo>
                  <a:pt x="975364" y="1488671"/>
                  <a:pt x="-2536" y="835891"/>
                  <a:pt x="4" y="581891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42914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B100DD-FE26-4E84-83E1-21635FC3C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BE4BD14-CBD1-4640-8891-E657DC172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AF2DCF-32E5-438E-BD6B-4D7664AA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7D09218-D9B3-45B1-A15F-57011222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8B1FF2B-25F0-41A6-B7A0-7D2E0F5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60109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04F688-BEEE-45A9-B2BF-9A8311D5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9C47078-D592-4E92-A360-0B62DBF65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BBA15DB-2710-415A-9622-7F6DFCAF5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148ED56-8B69-4AAE-A044-E0B898EB6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9ECC586-FDEF-42E1-B43B-C8F75255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278F24D-32CE-4FCC-8F33-2E25CAD5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390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21CFF6-6B70-47BF-B664-07A55EC01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A8921D4-6E11-49FC-A619-3FDC6F0E1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92CE726-152B-4C7A-8A7F-5B171C144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FA92744-069E-45CF-B703-F62D573C1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5A1428B-8180-4CD2-BE33-AA460924F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DA0DBBD-4E60-48D7-B63E-24388624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D134964-60D3-49EB-BDC9-E15D0C43E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425F8E9-1DC1-403F-8644-76DC1ABD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812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FA8604-996B-4ED2-AC38-4070B1F16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8BB37C5-8FEC-4887-83DD-2DE81AD78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B272F1A-A7A8-4369-96BE-B1FAB702B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4515F1B-C701-450A-A800-C5AEBBC1C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13700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="" xmlns:a16="http://schemas.microsoft.com/office/drawing/2014/main" id="{C8E4225E-5737-4BFD-B894-27CCF4ECAF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383979"/>
            <a:ext cx="2800350" cy="4375547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CB3556BB-95D3-4276-BDF0-67AB4E3C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6792" y="273845"/>
            <a:ext cx="4808558" cy="99417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3483644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="" xmlns:a16="http://schemas.microsoft.com/office/drawing/2014/main" id="{C8E4225E-5737-4BFD-B894-27CCF4ECAF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21673" y="1477866"/>
            <a:ext cx="2273341" cy="2187773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BF8A0A-A23D-4ABC-93BD-D1E9D215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Рисунок 5">
            <a:extLst>
              <a:ext uri="{FF2B5EF4-FFF2-40B4-BE49-F238E27FC236}">
                <a16:creationId xmlns="" xmlns:a16="http://schemas.microsoft.com/office/drawing/2014/main" id="{A1A7AD3F-1CA5-4B76-9747-23457E3531B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2013" y="1477866"/>
            <a:ext cx="2273341" cy="2187773"/>
          </a:xfrm>
        </p:spPr>
        <p:txBody>
          <a:bodyPr/>
          <a:lstStyle/>
          <a:p>
            <a:endParaRPr lang="ru-RU"/>
          </a:p>
        </p:txBody>
      </p:sp>
      <p:sp>
        <p:nvSpPr>
          <p:cNvPr id="5" name="Рисунок 5">
            <a:extLst>
              <a:ext uri="{FF2B5EF4-FFF2-40B4-BE49-F238E27FC236}">
                <a16:creationId xmlns="" xmlns:a16="http://schemas.microsoft.com/office/drawing/2014/main" id="{C4D8A349-1CB9-4719-944F-E3CD8832CE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653" y="1477866"/>
            <a:ext cx="2273341" cy="218777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9148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E4A1F08E-288A-4A74-9A24-BF8D5763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47F55CD0-7A61-4152-9023-0259C95CB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3378537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80184B-0CDF-4EC9-96EF-4CCB88122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89048CB-9066-4DBC-8DD9-CE4E6A1AC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CF3ACCA-6206-4FDA-81FC-6A4C70247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769BD4-5179-4860-80B2-D9117D42D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C93F6A3-1EFC-4D5F-A4DF-BDAE6AA5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44CF6FA-3A7C-4915-B49E-5C59BDABA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8994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63E658-8BE2-4732-A5ED-97438E88B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E21B0FA-D238-4DA8-9C16-C867C943E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73A5D26-E7D0-4CD0-9915-CAEC4671A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6208A5B-1751-4F53-A9C5-FB6A94EB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13AB6BD-1EF3-43A1-AE95-5B22039C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A815CA0-A959-41C7-B064-65FDC7CA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46009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B32843-DE94-4500-B69C-C9B3CD784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4B48186-D8A7-478A-AF2F-CB7200ACD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935A106-6F28-48CA-9E13-456BE8705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E830E3D-E7FD-48F4-8626-F8FA80212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78908E-6AE5-41F5-A3C6-C255120D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48902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8BFD2EC-27B2-4987-894F-F7C580344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D2A63C9-4F6D-4C5D-8D1E-6EA1102F4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9DFD915-5730-407C-AA52-0D199665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8A1744-3D4B-4D97-B0C1-91D4F729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A4EB7E-3DB9-4E5D-A820-BB697FDD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31888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4" indent="-342884" algn="l" defTabSz="9143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6D4332-F0AC-4B52-BDD1-DE2FDD0F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759A006-A2BC-4D42-B9D0-3DFE57D8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7175806-A6CB-4AA6-8398-F0149725A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BA29-2747-4441-A711-7B639E784FD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132DAC1-AFF6-4E1E-9974-6B24A2126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FB1665E-B07D-4CE3-BFBD-4BAA75DF1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0D9B-FA0C-4FC5-A6D5-56B8065EC7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AFA385BA-BB58-4C3A-8CD0-11C20D45520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5500" y="275545"/>
            <a:ext cx="568322" cy="5683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272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npr.ru/events/novosti-fnpr/pamyatka-dlya-rabotayushchikh-chlenov-profsoyuzov-ob-okazanii-meditsinskoy-pomoshchi-po-polisu-oms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7">
            <a:extLst>
              <a:ext uri="{FF2B5EF4-FFF2-40B4-BE49-F238E27FC236}">
                <a16:creationId xmlns="" xmlns:a16="http://schemas.microsoft.com/office/drawing/2014/main" id="{0AC88C5A-D722-4204-A02E-2703AA70DDBF}"/>
              </a:ext>
            </a:extLst>
          </p:cNvPr>
          <p:cNvSpPr/>
          <p:nvPr/>
        </p:nvSpPr>
        <p:spPr>
          <a:xfrm>
            <a:off x="395536" y="2787774"/>
            <a:ext cx="3672408" cy="223224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1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123478"/>
            <a:ext cx="7344816" cy="273630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latin typeface="Arial Black" pitchFamily="34" charset="0"/>
              </a:rPr>
              <a:t>ПАМЯТКА </a:t>
            </a:r>
            <a:br>
              <a:rPr lang="ru-RU" sz="2600" dirty="0" smtClean="0">
                <a:latin typeface="Arial Black" pitchFamily="34" charset="0"/>
              </a:rPr>
            </a:br>
            <a:r>
              <a:rPr lang="ru-RU" sz="2600" dirty="0" smtClean="0">
                <a:latin typeface="Arial Black" pitchFamily="34" charset="0"/>
              </a:rPr>
              <a:t>для работающих членов профсоюзов о деятельности страховых представителей в медицинских организациях при оказании медицинской помощи по полису ОМС</a:t>
            </a:r>
          </a:p>
        </p:txBody>
      </p:sp>
      <p:pic>
        <p:nvPicPr>
          <p:cNvPr id="36868" name="Picture 4" descr="http://kubanoms.ru/_pictures/news/2021/25112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9782"/>
            <a:ext cx="2160240" cy="208823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11960" y="2931790"/>
            <a:ext cx="4608512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 помощью в отстаивании прав пациента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ОБРАЩАЙТЕСЬ в профсоюзный комитет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Вашей первичной организации!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4299942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3"/>
              </a:rPr>
              <a:t>(см. «Памятку для работающих членов профсоюзов об оказании медицинской помощи по полису ОМС»).</a:t>
            </a:r>
            <a:endParaRPr lang="ru-RU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1</a:t>
            </a:r>
            <a:r>
              <a:rPr lang="ru-RU" sz="1400" dirty="0" smtClean="0">
                <a:latin typeface="Arial Black" pitchFamily="34" charset="0"/>
              </a:rPr>
              <a:t>0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8" name="Прямоугольник 7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3003798"/>
            <a:ext cx="871296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  <a:cs typeface="Arial" pitchFamily="34" charset="0"/>
              </a:rPr>
              <a:t>непосредственно в офисе страховой компании</a:t>
            </a:r>
            <a:endParaRPr lang="ru-RU" sz="14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87624" y="123478"/>
            <a:ext cx="7128792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latin typeface="Arial Black" pitchFamily="34" charset="0"/>
              </a:rPr>
              <a:t>Каналы связи со страховыми представителями: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3" name="Прямоугольник 12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1635646"/>
            <a:ext cx="871296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  <a:cs typeface="Arial" pitchFamily="34" charset="0"/>
              </a:rPr>
              <a:t>в медицинских организациях в определенные часы, указанные на сайте СМО </a:t>
            </a:r>
            <a:endParaRPr lang="ru-RU" sz="14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Прямоугольник 13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1059582"/>
            <a:ext cx="871296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  <a:cs typeface="Arial" pitchFamily="34" charset="0"/>
              </a:rPr>
              <a:t>по номеру телефона, указанному на полисе ОМС</a:t>
            </a:r>
            <a:endParaRPr lang="ru-RU" sz="1400" dirty="0">
              <a:latin typeface="Arial Black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771550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1491630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067694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859782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2211710"/>
            <a:ext cx="8712968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  <a:cs typeface="Arial" pitchFamily="34" charset="0"/>
              </a:rPr>
              <a:t>по стационарному телефону, установленному в медицинской организации </a:t>
            </a:r>
            <a:br>
              <a:rPr lang="ru-RU" sz="1400" dirty="0" smtClean="0">
                <a:latin typeface="Arial Black" pitchFamily="34" charset="0"/>
                <a:cs typeface="Arial" pitchFamily="34" charset="0"/>
              </a:rPr>
            </a:br>
            <a:r>
              <a:rPr lang="ru-RU" sz="1400" dirty="0" smtClean="0">
                <a:latin typeface="Arial Black" pitchFamily="34" charset="0"/>
                <a:cs typeface="Arial" pitchFamily="34" charset="0"/>
              </a:rPr>
              <a:t>для прямой оперативной связи со страховым представителем</a:t>
            </a:r>
            <a:endParaRPr lang="ru-RU" sz="1400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32" name="Picture 8" descr="https://elmakon.uz/images/detailed/35/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07504" y="51470"/>
            <a:ext cx="936104" cy="936104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2254066-B61B-A4D2-964D-74B3043CC186}"/>
              </a:ext>
            </a:extLst>
          </p:cNvPr>
          <p:cNvSpPr txBox="1"/>
          <p:nvPr/>
        </p:nvSpPr>
        <p:spPr>
          <a:xfrm>
            <a:off x="179512" y="3579862"/>
            <a:ext cx="8710981" cy="861774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В </a:t>
            </a:r>
            <a:r>
              <a:rPr kumimoji="0" lang="ru-RU" sz="1600" b="1" i="0" u="none" strike="noStrike" kern="1200" cap="none" spc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случае возникновения разногласий по вопросам работы </a:t>
            </a: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страховых </a:t>
            </a:r>
            <a:r>
              <a:rPr kumimoji="0" lang="ru-RU" sz="1600" b="1" i="0" u="none" strike="noStrike" kern="1200" cap="none" spc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представителей </a:t>
            </a:r>
            <a:r>
              <a:rPr lang="ru-RU" sz="1600" dirty="0" smtClean="0">
                <a:solidFill>
                  <a:srgbClr val="FF0000"/>
                </a:solidFill>
              </a:rPr>
              <a:t>–</a:t>
            </a: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 обращаться </a:t>
            </a:r>
            <a:r>
              <a:rPr kumimoji="0" lang="ru-RU" sz="1600" b="1" i="0" u="none" strike="noStrike" kern="1200" cap="none" spc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в </a:t>
            </a: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ТФОМС,</a:t>
            </a:r>
            <a:r>
              <a:rPr kumimoji="0" lang="en-US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который обязан принять </a:t>
            </a:r>
            <a:b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</a:b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все </a:t>
            </a:r>
            <a:r>
              <a:rPr kumimoji="0" lang="ru-RU" sz="1600" b="1" i="0" u="none" strike="noStrike" kern="1200" cap="none" spc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меры к </a:t>
            </a:r>
            <a:r>
              <a:rPr kumimoji="0" lang="ru-RU" sz="1600" b="1" i="0" u="none" strike="noStrike" kern="1200" cap="none" spc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+mj-cs"/>
              </a:rPr>
              <a:t>их разрешению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21" name="Объект 3">
            <a:extLst>
              <a:ext uri="{FF2B5EF4-FFF2-40B4-BE49-F238E27FC236}">
                <a16:creationId xmlns="" xmlns:a16="http://schemas.microsoft.com/office/drawing/2014/main" id="{6E735D41-C82F-1511-5E06-8AA0BCE97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33302" y="4515966"/>
            <a:ext cx="554722" cy="5760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2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51470"/>
            <a:ext cx="8424936" cy="648072"/>
          </a:xfrm>
          <a:prstGeom prst="rect">
            <a:avLst/>
          </a:prstGeom>
          <a:ln>
            <a:noFill/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000" dirty="0" smtClean="0">
                <a:latin typeface="Arial Black" pitchFamily="34" charset="0"/>
              </a:rPr>
              <a:t>Трехуровневая система страховых представителей страховой медицинской организации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699542"/>
            <a:ext cx="8496944" cy="523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 зависимости от компетенции и сложности решаемых проблем 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 области обязательного медицинского страхования: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275606"/>
            <a:ext cx="8496944" cy="276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СП1 уровня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– специалист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контакт-центра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2211710"/>
            <a:ext cx="8496944" cy="276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СП 2 уровня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– квалифицированный сотрудник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3435846"/>
            <a:ext cx="8496944" cy="276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СП 3 уровня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– высококвалифицированный врач-эксперт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574673"/>
            <a:ext cx="8280920" cy="27699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предоставление по устным обращениям застрахованных информации справочно-консультационного характера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3795886"/>
            <a:ext cx="8280920" cy="46166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информирует застрахованных о необходимости своевременного обращения в медицинские организации с целью формирования приверженности к лечению и предотвращения ухудшения состояния здоровья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4299942"/>
            <a:ext cx="8280920" cy="46166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контролирует качество и своевременность диспансерного наблюдения и плановых госпитализаций пациентов 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с хроническими заболеваниями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552" y="4803998"/>
            <a:ext cx="8280920" cy="27699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защищает права застрахованных </a:t>
            </a:r>
          </a:p>
        </p:txBody>
      </p:sp>
      <p:cxnSp>
        <p:nvCxnSpPr>
          <p:cNvPr id="25" name="Прямая со стрелкой 24"/>
          <p:cNvCxnSpPr>
            <a:endCxn id="12" idx="1"/>
          </p:cNvCxnSpPr>
          <p:nvPr/>
        </p:nvCxnSpPr>
        <p:spPr>
          <a:xfrm>
            <a:off x="323528" y="1707654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23528" y="1990168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23528" y="4006392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23528" y="4515966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23528" y="4942496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39552" y="1862705"/>
            <a:ext cx="8280920" cy="27699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оказание оперативной практической помощи по защите прав застрахованных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2542135"/>
            <a:ext cx="8280920" cy="46166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организация работы с застрахованными по информированию и сопровождению при оказании медицинской помощи, в т.ч. профилактических мероприятий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23528" y="3214304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39552" y="3075806"/>
            <a:ext cx="8280920" cy="27699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защита прав и законных интересов застрахованных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23528" y="2787774"/>
            <a:ext cx="216024" cy="551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3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8" name="Прямоугольник 7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395536" y="2067694"/>
            <a:ext cx="84249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отвечает по вопросам соблюдения прав при оказании медицинской помощи, доступности и качества медицинской помощи</a:t>
            </a:r>
          </a:p>
        </p:txBody>
      </p:sp>
      <p:sp>
        <p:nvSpPr>
          <p:cNvPr id="9" name="Прямоугольник 8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395536" y="2571750"/>
            <a:ext cx="84249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принимает обращения граждан по вопросам ОМС</a:t>
            </a:r>
          </a:p>
        </p:txBody>
      </p:sp>
      <p:sp>
        <p:nvSpPr>
          <p:cNvPr id="10" name="Прямоугольник 9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395536" y="3075806"/>
            <a:ext cx="84249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организует и участвует в рассмотрении обращений граждан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771550"/>
            <a:ext cx="0" cy="4320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395536" y="3579862"/>
            <a:ext cx="842493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выявляет случаи неудовлетворенности доступностью и качеством оказанной медицинской помощи опросом 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и анкетированием застрахованных лиц</a:t>
            </a:r>
          </a:p>
        </p:txBody>
      </p:sp>
      <p:sp>
        <p:nvSpPr>
          <p:cNvPr id="19" name="Прямоугольник 18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323528" y="4227934"/>
            <a:ext cx="842493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предпринимает при рассмотрении обращений граждан действия, направленные на соблюдение их прав, 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доступность и качество медицинской помощи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2427734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2931790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3435846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4083918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 descr="847790fb5b7c1e79680f31711b27b7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5" y="72008"/>
            <a:ext cx="1800200" cy="1066618"/>
          </a:xfrm>
          <a:prstGeom prst="rect">
            <a:avLst/>
          </a:prstGeom>
        </p:spPr>
      </p:pic>
      <p:sp>
        <p:nvSpPr>
          <p:cNvPr id="28" name="Заголовок 1"/>
          <p:cNvSpPr>
            <a:spLocks noGrp="1"/>
          </p:cNvSpPr>
          <p:nvPr>
            <p:ph type="title"/>
          </p:nvPr>
        </p:nvSpPr>
        <p:spPr>
          <a:xfrm>
            <a:off x="1979712" y="123478"/>
            <a:ext cx="6552728" cy="64807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Страховой представитель 2 уровня.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 Функциональные обязанности.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3528" y="1203598"/>
            <a:ext cx="8496944" cy="738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Страховой представитель 2 уровня может осуществлять свою деятельность как </a:t>
            </a:r>
            <a:r>
              <a:rPr lang="ru-RU" sz="1400" b="1" u="sng" dirty="0" smtClean="0">
                <a:latin typeface="Arial" pitchFamily="34" charset="0"/>
                <a:cs typeface="Arial" pitchFamily="34" charset="0"/>
              </a:rPr>
              <a:t>в страховой компании,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так и непосредственно, </a:t>
            </a:r>
            <a:r>
              <a:rPr lang="ru-RU" sz="1400" b="1" u="sng" dirty="0" smtClean="0">
                <a:latin typeface="Arial" pitchFamily="34" charset="0"/>
                <a:cs typeface="Arial" pitchFamily="34" charset="0"/>
              </a:rPr>
              <a:t>в медицинской организации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в соответствии </a:t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 утвержденным графиком работы и выполняет следующие функции: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644008" y="1923678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4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19672" y="195486"/>
            <a:ext cx="6912768" cy="100811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300" dirty="0" smtClean="0">
                <a:latin typeface="Arial Black" pitchFamily="34" charset="0"/>
              </a:rPr>
              <a:t>Страховой представитель 2 уровня</a:t>
            </a:r>
            <a:br>
              <a:rPr lang="ru-RU" sz="2300" dirty="0" smtClean="0">
                <a:latin typeface="Arial Black" pitchFamily="34" charset="0"/>
              </a:rPr>
            </a:br>
            <a:r>
              <a:rPr lang="ru-RU" sz="2300" dirty="0" smtClean="0">
                <a:latin typeface="Arial Black" pitchFamily="34" charset="0"/>
              </a:rPr>
              <a:t>в медицинской организации </a:t>
            </a:r>
            <a:br>
              <a:rPr lang="ru-RU" sz="2300" dirty="0" smtClean="0">
                <a:latin typeface="Arial Black" pitchFamily="34" charset="0"/>
              </a:rPr>
            </a:br>
            <a:r>
              <a:rPr lang="ru-RU" sz="2300" dirty="0" smtClean="0">
                <a:latin typeface="Arial Black" pitchFamily="34" charset="0"/>
              </a:rPr>
              <a:t>в процессе работы взаимодействует с: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Прямоугольник 7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07504" y="1923678"/>
            <a:ext cx="2016224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застрахованными гражданами</a:t>
            </a:r>
          </a:p>
        </p:txBody>
      </p:sp>
      <p:sp>
        <p:nvSpPr>
          <p:cNvPr id="9" name="Прямоугольник 8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2195736" y="1923678"/>
            <a:ext cx="2448272" cy="18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администрацией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и уполномоченными сотрудниками медицинской организации и иных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медорганизаций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1043608" y="1635646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860032" y="1203598"/>
            <a:ext cx="0" cy="4320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H="1">
            <a:off x="1043608" y="1635646"/>
            <a:ext cx="705678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3419872" y="1635646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4788024" y="1923678"/>
            <a:ext cx="2016224" cy="18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страховыми представителями - первого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второго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- третьего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уровня СМО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8100392" y="1635646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5724128" y="1635646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6948264" y="1923678"/>
            <a:ext cx="205172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уполномоченным сотрудником ТФОМС</a:t>
            </a:r>
          </a:p>
        </p:txBody>
      </p:sp>
      <p:pic>
        <p:nvPicPr>
          <p:cNvPr id="13313" name="Picture 1" descr="C:\Users\A.R.Bocharova\Downloads\business_115407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456" y="128414"/>
            <a:ext cx="1075184" cy="107518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5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43608" y="123478"/>
            <a:ext cx="6912768" cy="432048"/>
          </a:xfrm>
          <a:prstGeom prst="rect">
            <a:avLst/>
          </a:prstGeom>
          <a:ln>
            <a:noFill/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400" noProof="0" dirty="0" smtClean="0">
                <a:latin typeface="Arial Black" pitchFamily="34" charset="0"/>
              </a:rPr>
              <a:t>Важно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205341"/>
            <a:ext cx="8712968" cy="58477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отвечает на вопросы застрахованных граждан 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с полисом любой СМО,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независимо от страховой принадлежности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2787774"/>
            <a:ext cx="8712968" cy="58477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организует рассмотрение обращений граждан, застрахованных в СМО,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сотрудником которой он является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1779662"/>
            <a:ext cx="0" cy="216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79512" y="1995686"/>
            <a:ext cx="8712968" cy="58477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гражданам, застрахованным в других СМО оказывает содействие в маршрутизации для регистрации обращений в СМО, застрахованным лицом которой является гражданин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571750"/>
            <a:ext cx="0" cy="216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Users\Admin\Downloads\alert-attention-error-exclamation-exclamation-mark-sign-text-tie-symbol-alphabet-transparent-png-16319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3478"/>
            <a:ext cx="648072" cy="648072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2051720" y="589209"/>
            <a:ext cx="5040560" cy="4001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Страховой представитель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989317"/>
            <a:ext cx="0" cy="216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79512" y="3579862"/>
            <a:ext cx="8712968" cy="83099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в случаях поступления обращений от лиц, застрахованных в других субъектах РФ, переадресовывает обращение в филиал СМО, в которой застрахован гражданин, расположенный на территории субъекта РФ, а при отсутствии филиала СМО – в ТФОМС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3363838"/>
            <a:ext cx="0" cy="216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6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31640" y="123478"/>
            <a:ext cx="6984776" cy="79208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2300" dirty="0" smtClean="0">
                <a:latin typeface="Arial Black" pitchFamily="34" charset="0"/>
              </a:rPr>
              <a:t>Страховая медицинская организация: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4100" name="Picture 4" descr="Для чего пациенту нужно знать свою страховую медицинскую организацию -  Нов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9021" y="-1973263"/>
            <a:ext cx="2181554" cy="944613"/>
          </a:xfrm>
          <a:prstGeom prst="rect">
            <a:avLst/>
          </a:prstGeom>
          <a:noFill/>
        </p:spPr>
      </p:pic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915566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9512" y="1203598"/>
            <a:ext cx="8712968" cy="461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 Black" pitchFamily="34" charset="0"/>
              </a:rPr>
              <a:t>обеспечивает страхового представителя в медицинской организации </a:t>
            </a:r>
            <a:br>
              <a:rPr lang="ru-RU" sz="1200" b="1" dirty="0" smtClean="0">
                <a:latin typeface="Arial Black" pitchFamily="34" charset="0"/>
              </a:rPr>
            </a:br>
            <a:r>
              <a:rPr lang="ru-RU" sz="1200" b="1" dirty="0" smtClean="0">
                <a:latin typeface="Arial Black" pitchFamily="34" charset="0"/>
              </a:rPr>
              <a:t>вне зависимости от формы организации работы (пост или визит)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2787774"/>
            <a:ext cx="8712968" cy="83099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При размещении средств оперативной телекоммуникационной связи 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медицинской организации СМО может не направлять в медицинскую организацию страхового представителя с визитами по графику</a:t>
            </a:r>
          </a:p>
        </p:txBody>
      </p:sp>
      <p:pic>
        <p:nvPicPr>
          <p:cNvPr id="12" name="Рисунок 11" descr="hospital_357709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1109"/>
            <a:ext cx="1090481" cy="1090481"/>
          </a:xfrm>
          <a:prstGeom prst="rect">
            <a:avLst/>
          </a:prstGeom>
        </p:spPr>
      </p:pic>
      <p:sp>
        <p:nvSpPr>
          <p:cNvPr id="11" name="Прямоугольник 10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1851670"/>
            <a:ext cx="8712968" cy="783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средствами телекоммуникационной связи (позволяющими гражданам оперативно связаться 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со страховыми представителями первого уровня, получить консультацию, передать обращение 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или жалобу)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1707654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7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23478"/>
            <a:ext cx="8208912" cy="504056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36" tIns="45718" rIns="91436" bIns="45718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latin typeface="Arial Black" pitchFamily="34" charset="0"/>
              </a:rPr>
              <a:t>Для определения времени работы страхового представителя </a:t>
            </a:r>
            <a:br>
              <a:rPr lang="ru-RU" sz="1600" dirty="0" smtClean="0">
                <a:latin typeface="Arial Black" pitchFamily="34" charset="0"/>
              </a:rPr>
            </a:br>
            <a:r>
              <a:rPr lang="ru-RU" sz="1600" dirty="0" smtClean="0">
                <a:latin typeface="Arial Black" pitchFamily="34" charset="0"/>
              </a:rPr>
              <a:t>в </a:t>
            </a:r>
            <a:r>
              <a:rPr lang="ru-RU" sz="1600" dirty="0" err="1" smtClean="0">
                <a:latin typeface="Arial Black" pitchFamily="34" charset="0"/>
              </a:rPr>
              <a:t>медорганизации</a:t>
            </a:r>
            <a:r>
              <a:rPr lang="ru-RU" sz="1600" dirty="0" smtClean="0">
                <a:latin typeface="Arial Black" pitchFamily="34" charset="0"/>
              </a:rPr>
              <a:t> учитываются следующие параметры: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628697"/>
            <a:ext cx="0" cy="144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3528" y="771550"/>
            <a:ext cx="8496944" cy="276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тип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1173983"/>
            <a:ext cx="8496944" cy="461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группа, к которой относится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медорганизация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в зависимости от посещаемости застрахованными лицами </a:t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 смену или коечного фонда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2139702"/>
            <a:ext cx="8496944" cy="276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время наибольшей нагрузки (посещений застрахованными лицами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1779662"/>
            <a:ext cx="8496944" cy="276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участие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в проекте «Бережливая поликлиника»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2499742"/>
            <a:ext cx="8496944" cy="461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доля застрахованных лиц СМО, прикрепленных к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, в общем числе прикрепленных </a:t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лиц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3075806"/>
            <a:ext cx="8496944" cy="276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доля застрахованных лиц на территории административно-территориальной единицы субъекта РФ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3435846"/>
            <a:ext cx="8496944" cy="461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количество обоснованных жалоб, поступивших в СМО и ТФОМС на деятельность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и на качество оказываемой медпомощи в данной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медорганизации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4035717"/>
            <a:ext cx="864096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342900" algn="ctr">
              <a:spcBef>
                <a:spcPts val="1400"/>
              </a:spcBef>
            </a:pPr>
            <a:r>
              <a:rPr lang="ru-RU" sz="1200" dirty="0" smtClean="0">
                <a:latin typeface="Arial Black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График работы страховых представителей ежеквартально согласовывается СМО </a:t>
            </a:r>
            <a:br>
              <a:rPr lang="ru-RU" sz="1200" dirty="0" smtClean="0">
                <a:latin typeface="Arial Black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 Black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</a:t>
            </a:r>
            <a:r>
              <a:rPr lang="ru-RU" sz="1200" dirty="0" err="1" smtClean="0">
                <a:latin typeface="Arial Black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медорганизацией</a:t>
            </a:r>
            <a:r>
              <a:rPr lang="ru-RU" sz="1200" dirty="0" smtClean="0">
                <a:latin typeface="Arial Black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направляется в уведомительном порядке в ТФОМС</a:t>
            </a:r>
            <a:endParaRPr lang="ru-RU" sz="1200" dirty="0">
              <a:latin typeface="Arial Black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1059582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1635646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2067694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2427734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2931790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572000" y="3363838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04448" y="164637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8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552" y="123478"/>
            <a:ext cx="8352928" cy="864096"/>
          </a:xfrm>
          <a:prstGeom prst="rect">
            <a:avLst/>
          </a:prstGeom>
          <a:ln>
            <a:noFill/>
          </a:ln>
        </p:spPr>
        <p:txBody>
          <a:bodyPr vert="horz" lIns="91436" tIns="45718" rIns="91436" bIns="45718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b="1" dirty="0" smtClean="0">
                <a:solidFill>
                  <a:prstClr val="black"/>
                </a:solidFill>
                <a:latin typeface="Arial Black" pitchFamily="34" charset="0"/>
              </a:rPr>
              <a:t>Организация работы страховых представителей </a:t>
            </a:r>
            <a:br>
              <a:rPr lang="ru-RU" b="1" dirty="0" smtClean="0">
                <a:solidFill>
                  <a:prstClr val="black"/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Arial Black" pitchFamily="34" charset="0"/>
              </a:rPr>
              <a:t>в поликлиниках, участвующих в реализации проекта «Бережливая поликлиника»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771788"/>
            <a:ext cx="8712968" cy="6001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Для организации работы страховых представителей в поликлиниках, участвующих </a:t>
            </a:r>
            <a:br>
              <a:rPr lang="ru-RU" sz="1100" b="1" dirty="0" smtClean="0">
                <a:latin typeface="Arial Black" pitchFamily="34" charset="0"/>
                <a:cs typeface="Arial" pitchFamily="34" charset="0"/>
              </a:rPr>
            </a:br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в реализации проекта «Бережливая поликлиника» СМО организуют пост </a:t>
            </a:r>
            <a:br>
              <a:rPr lang="ru-RU" sz="1100" b="1" dirty="0" smtClean="0">
                <a:latin typeface="Arial Black" pitchFamily="34" charset="0"/>
                <a:cs typeface="Arial" pitchFamily="34" charset="0"/>
              </a:rPr>
            </a:br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с установлением соответствующего графика работы страховых представителей различных СМО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443958"/>
            <a:ext cx="8712968" cy="43088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Страховой представитель еженедельно обязан проводить опрос граждан в целях оценки удовлетворенности прикрепленного населения работой медицинской организации и качеством оказанной медицинской помощи</a:t>
            </a:r>
          </a:p>
        </p:txBody>
      </p:sp>
      <p:pic>
        <p:nvPicPr>
          <p:cNvPr id="8" name="Рисунок 7" descr="бережливая поликлини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8" y="58954"/>
            <a:ext cx="1043608" cy="712596"/>
          </a:xfrm>
          <a:prstGeom prst="rect">
            <a:avLst/>
          </a:prstGeom>
        </p:spPr>
      </p:pic>
      <p:sp>
        <p:nvSpPr>
          <p:cNvPr id="12" name="Прямоугольник 11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1539540"/>
            <a:ext cx="8712968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повышение доступности медицинской помощи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1899580"/>
            <a:ext cx="8712968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комфортная и дружелюбная атмосфера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2259620"/>
            <a:ext cx="8712968" cy="3121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разделение потоков больных и здоровых пациентов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2643758"/>
            <a:ext cx="8712968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упрощение записи на прием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3003798"/>
            <a:ext cx="8712968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сокращение времени ожидания приема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 descr="Элемент 2 (уровень иерархии 3)">
            <a:extLst>
              <a:ext uri="{FF2B5EF4-FFF2-40B4-BE49-F238E27FC236}">
                <a16:creationId xmlns:a16="http://schemas.microsoft.com/office/drawing/2014/main" xmlns="" id="{B1D13964-3BCA-4613-8A6D-5CEC7CC35B3B}"/>
              </a:ext>
            </a:extLst>
          </p:cNvPr>
          <p:cNvSpPr/>
          <p:nvPr/>
        </p:nvSpPr>
        <p:spPr>
          <a:xfrm>
            <a:off x="179512" y="3363838"/>
            <a:ext cx="8712968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повышение качества пространства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1013998"/>
            <a:ext cx="8712968" cy="430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Проект «Бережливая поликлиника» - совместный проект Минздрава России </a:t>
            </a:r>
            <a:br>
              <a:rPr lang="ru-RU" sz="1100" b="1" dirty="0" smtClean="0">
                <a:latin typeface="Arial Black" pitchFamily="34" charset="0"/>
                <a:cs typeface="Arial" pitchFamily="34" charset="0"/>
              </a:rPr>
            </a:br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и Государственной корпорации «</a:t>
            </a:r>
            <a:r>
              <a:rPr lang="ru-RU" sz="1100" b="1" dirty="0" err="1" smtClean="0">
                <a:latin typeface="Arial Black" pitchFamily="34" charset="0"/>
                <a:cs typeface="Arial" pitchFamily="34" charset="0"/>
              </a:rPr>
              <a:t>Росатом</a:t>
            </a:r>
            <a:r>
              <a:rPr lang="ru-RU" sz="1100" b="1" dirty="0" smtClean="0">
                <a:latin typeface="Arial Black" pitchFamily="34" charset="0"/>
                <a:cs typeface="Arial" pitchFamily="34" charset="0"/>
              </a:rPr>
              <a:t>», целями которого являются: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1491630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1827572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187612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571750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2931790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2D21EE2-D070-4DA0-A1AD-9C1E88D91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V="1">
            <a:off x="4499992" y="3291830"/>
            <a:ext cx="0" cy="72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275DA4-042B-5F32-5453-848E48E3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39502"/>
            <a:ext cx="7687766" cy="2880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Arial Black" panose="020B0A04020102020204" pitchFamily="34" charset="0"/>
              </a:rPr>
              <a:t>Важно</a:t>
            </a:r>
            <a:r>
              <a:rPr lang="ru-RU" sz="2000" b="1" i="0" dirty="0" smtClean="0">
                <a:effectLst/>
                <a:latin typeface="Arial Black" panose="020B0A04020102020204" pitchFamily="34" charset="0"/>
              </a:rPr>
              <a:t>! </a:t>
            </a:r>
            <a:r>
              <a:rPr lang="en-US" sz="2000" b="1" i="0" dirty="0" smtClean="0">
                <a:effectLst/>
                <a:latin typeface="Arial Black" panose="020B0A04020102020204" pitchFamily="34" charset="0"/>
              </a:rPr>
              <a:t/>
            </a:r>
            <a:br>
              <a:rPr lang="en-US" sz="2000" b="1" i="0" dirty="0" smtClean="0">
                <a:effectLst/>
                <a:latin typeface="Arial Black" panose="020B0A04020102020204" pitchFamily="34" charset="0"/>
              </a:rPr>
            </a:br>
            <a:r>
              <a:rPr lang="ru-RU" sz="1800" b="0" i="0" u="sng" dirty="0">
                <a:effectLst/>
                <a:latin typeface="Arial Black" panose="020B0A04020102020204" pitchFamily="34" charset="0"/>
              </a:rPr>
              <a:t/>
            </a:r>
            <a:br>
              <a:rPr lang="ru-RU" sz="1800" b="0" i="0" u="sng" dirty="0">
                <a:effectLst/>
                <a:latin typeface="Arial Black" panose="020B0A04020102020204" pitchFamily="34" charset="0"/>
              </a:rPr>
            </a:br>
            <a:endParaRPr lang="ru-RU" sz="1800" u="sng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04448" y="195486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9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4258783"/>
            <a:ext cx="4320480" cy="461663"/>
          </a:xfrm>
          <a:prstGeom prst="rect">
            <a:avLst/>
          </a:prstGeom>
          <a:ln>
            <a:noFill/>
          </a:ln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изменении персональных данных необходимо уведомить об этом Вашу СМО!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514367"/>
            <a:ext cx="8352928" cy="461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200" u="sng" dirty="0" smtClean="0">
                <a:latin typeface="Arial Black" panose="020B0A04020102020204" pitchFamily="34" charset="0"/>
              </a:rPr>
              <a:t>С 1 декабря 2022 года</a:t>
            </a:r>
            <a:r>
              <a:rPr lang="ru-RU" sz="1200" dirty="0" smtClean="0">
                <a:latin typeface="Arial Black" panose="020B0A04020102020204" pitchFamily="34" charset="0"/>
              </a:rPr>
              <a:t> СМО перестали выдавать гражданам бумажные</a:t>
            </a:r>
            <a:r>
              <a:rPr lang="en-US" sz="1200" dirty="0" smtClean="0">
                <a:latin typeface="Arial Black" panose="020B0A04020102020204" pitchFamily="34" charset="0"/>
              </a:rPr>
              <a:t>/</a:t>
            </a:r>
            <a:r>
              <a:rPr lang="ru-RU" sz="1200" dirty="0" smtClean="0">
                <a:latin typeface="Arial Black" panose="020B0A04020102020204" pitchFamily="34" charset="0"/>
              </a:rPr>
              <a:t>пластиковые полисы, вместо них теперь формируются уникальные номера-записи в ГИС ОМС</a:t>
            </a:r>
            <a:endParaRPr lang="ru-RU" sz="1200" b="1" dirty="0" smtClean="0"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1090431"/>
            <a:ext cx="8712968" cy="5232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lvl="0"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Данные всех, кто застрахован по ОМС, автоматически переносятся </a:t>
            </a:r>
            <a:r>
              <a:rPr lang="ru-RU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 Единый регистр застрахованных лиц (ЕРЗ)</a:t>
            </a:r>
            <a:endParaRPr lang="ru-RU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2931790"/>
            <a:ext cx="8712968" cy="1169549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lvl="0"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обращении за медицинской помощью вы можете предъявить по своему выбору: </a:t>
            </a:r>
          </a:p>
          <a:p>
            <a:pPr lvl="0" algn="just">
              <a:buFontTx/>
              <a:buChar char="-"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полис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ОМС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>
              <a:buFontTx/>
              <a:buChar char="-"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выписку из ЕРЗ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lvl="0" algn="just">
              <a:buFontTx/>
              <a:buChar char="-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документ, удостоверяющий личность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(паспорт гражданина России, для детей до 14 лет – свидетельство о рождении)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2336564"/>
            <a:ext cx="8712968" cy="5232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lvl="0"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новорожденные с 1 декабря 2022 года автоматически вносятся в ЕРЗ на основании свидетельства о рождении, выданного органами ЗАГС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1707654"/>
            <a:ext cx="8712968" cy="5232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91438" tIns="45719" rIns="91438" bIns="45719">
            <a:spAutoFit/>
          </a:bodyPr>
          <a:lstStyle/>
          <a:p>
            <a:pPr lvl="0"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Полученные ранее полисы ОМС (бумажные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пластиковые) выдаваться больше не будут, но продолжат действовать и замены не требуют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C:\Users\Admin\Downloads\alert-attention-error-exclamation-exclamation-mark-sign-text-tie-symbol-alphabet-transparent-png-16319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155926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65798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1542</TotalTime>
  <Words>672</Words>
  <Application>Microsoft Office PowerPoint</Application>
  <PresentationFormat>Экран (16:9)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ПАМЯТКА  для работающих членов профсоюзов о деятельности страховых представителей в медицинских организациях при оказании медицинской помощи по полису ОМС</vt:lpstr>
      <vt:lpstr>Слайд 2</vt:lpstr>
      <vt:lpstr>Страховой представитель 2 уровня.  Функциональные обязанности.</vt:lpstr>
      <vt:lpstr>Слайд 4</vt:lpstr>
      <vt:lpstr>Слайд 5</vt:lpstr>
      <vt:lpstr>Слайд 6</vt:lpstr>
      <vt:lpstr>Слайд 7</vt:lpstr>
      <vt:lpstr>Слайд 8</vt:lpstr>
      <vt:lpstr>Важно!  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Соглашение   между СФР, РСПП и ФНПР от 13 сентября 2023 года</dc:title>
  <dc:creator>A.I.Kurganov</dc:creator>
  <cp:lastModifiedBy>A.R.Bocharova</cp:lastModifiedBy>
  <cp:revision>297</cp:revision>
  <dcterms:created xsi:type="dcterms:W3CDTF">2024-10-25T07:49:10Z</dcterms:created>
  <dcterms:modified xsi:type="dcterms:W3CDTF">2024-11-25T13:57:58Z</dcterms:modified>
</cp:coreProperties>
</file>