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8" r:id="rId4"/>
    <p:sldId id="259" r:id="rId5"/>
    <p:sldId id="272" r:id="rId6"/>
    <p:sldId id="271" r:id="rId7"/>
    <p:sldId id="260" r:id="rId8"/>
    <p:sldId id="261" r:id="rId9"/>
    <p:sldId id="262" r:id="rId10"/>
    <p:sldId id="268" r:id="rId11"/>
    <p:sldId id="269" r:id="rId12"/>
    <p:sldId id="263" r:id="rId13"/>
    <p:sldId id="265" r:id="rId14"/>
    <p:sldId id="266" r:id="rId15"/>
    <p:sldId id="267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826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6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предложения</c:v>
                </c:pt>
              </c:strCache>
            </c:strRef>
          </c:tx>
          <c:dPt>
            <c:idx val="0"/>
            <c:bubble3D val="1"/>
            <c:explosion val="1"/>
          </c:dPt>
          <c:dLbls>
            <c:dLbl>
              <c:idx val="0"/>
              <c:layout>
                <c:manualLayout>
                  <c:x val="-0.11373458005249351"/>
                  <c:y val="0.11720059247310788"/>
                </c:manualLayout>
              </c:layout>
              <c:tx>
                <c:rich>
                  <a:bodyPr/>
                  <a:lstStyle/>
                  <a:p>
                    <a:r>
                      <a:rPr lang="ru-RU" sz="2800" b="1" dirty="0" smtClean="0"/>
                      <a:t>151</a:t>
                    </a:r>
                    <a:endParaRPr lang="en-US" sz="2800" b="1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6.960564304461947E-2"/>
                  <c:y val="-0.29284424068975834"/>
                </c:manualLayout>
              </c:layout>
              <c:tx>
                <c:rich>
                  <a:bodyPr/>
                  <a:lstStyle/>
                  <a:p>
                    <a:r>
                      <a:rPr lang="ru-RU" sz="2800" b="1" dirty="0" smtClean="0"/>
                      <a:t>334</a:t>
                    </a:r>
                    <a:endParaRPr lang="en-US" sz="2800" b="1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3.649967191601055E-2"/>
                  <c:y val="0.11139586301396621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/>
                      <a:t>82</a:t>
                    </a:r>
                    <a:endParaRPr lang="en-US" sz="2400" b="1" dirty="0"/>
                  </a:p>
                </c:rich>
              </c:tx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2400" b="1" dirty="0" smtClean="0"/>
                      <a:t>11</a:t>
                    </a:r>
                    <a:endParaRPr lang="en-US" sz="2400" b="1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Общероссийские профсоюзы</c:v>
                </c:pt>
                <c:pt idx="1">
                  <c:v>Территориальные объединения организаций профсоюзов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151</c:v>
                </c:pt>
                <c:pt idx="1">
                  <c:v>334</c:v>
                </c:pt>
              </c:numCache>
            </c:numRef>
          </c:val>
          <c:bubble3D val="1"/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D1A842-927D-4010-91AF-48BA108D267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3F57D8-EC48-43F7-BE67-EB19FBCAD7A6}">
      <dgm:prSet phldrT="[Текст]" custT="1"/>
      <dgm:spPr/>
      <dgm:t>
        <a:bodyPr/>
        <a:lstStyle/>
        <a:p>
          <a:pPr algn="just">
            <a:buFont typeface="Arial" pitchFamily="34" charset="0"/>
            <a:buNone/>
          </a:pPr>
          <a:endParaRPr lang="ru-RU" sz="2400" dirty="0" smtClean="0"/>
        </a:p>
        <a:p>
          <a:pPr algn="just">
            <a:buFont typeface="Arial" pitchFamily="34" charset="0"/>
            <a:buNone/>
          </a:pPr>
          <a:r>
            <a:rPr lang="ru-RU" sz="2400" b="1" dirty="0" smtClean="0"/>
            <a:t>Программа ФНПР «За справедливую экономику!»</a:t>
          </a:r>
        </a:p>
        <a:p>
          <a:endParaRPr lang="ru-RU" sz="2400" dirty="0"/>
        </a:p>
      </dgm:t>
    </dgm:pt>
    <dgm:pt modelId="{96690325-ECEC-4A2B-8911-1466332E0C2E}" type="parTrans" cxnId="{8F9DF90B-1220-4242-8429-02145D3DA50C}">
      <dgm:prSet/>
      <dgm:spPr/>
      <dgm:t>
        <a:bodyPr/>
        <a:lstStyle/>
        <a:p>
          <a:endParaRPr lang="ru-RU" sz="2400"/>
        </a:p>
      </dgm:t>
    </dgm:pt>
    <dgm:pt modelId="{CCB1D0AA-56E1-426E-994C-743B4FD5231E}" type="sibTrans" cxnId="{8F9DF90B-1220-4242-8429-02145D3DA50C}">
      <dgm:prSet/>
      <dgm:spPr/>
      <dgm:t>
        <a:bodyPr/>
        <a:lstStyle/>
        <a:p>
          <a:endParaRPr lang="ru-RU" sz="2400"/>
        </a:p>
      </dgm:t>
    </dgm:pt>
    <dgm:pt modelId="{8ABEE199-DE15-46B2-A033-70EA3A00C6D3}">
      <dgm:prSet phldrT="[Текст]" custT="1"/>
      <dgm:spPr/>
      <dgm:t>
        <a:bodyPr/>
        <a:lstStyle/>
        <a:p>
          <a:r>
            <a:rPr lang="ru-RU" sz="2400" b="1" dirty="0" smtClean="0"/>
            <a:t>Резолюции </a:t>
          </a:r>
          <a:r>
            <a:rPr lang="en-US" sz="2400" b="1" dirty="0" smtClean="0"/>
            <a:t>X </a:t>
          </a:r>
          <a:r>
            <a:rPr lang="ru-RU" sz="2400" b="1" dirty="0" smtClean="0"/>
            <a:t>и </a:t>
          </a:r>
          <a:r>
            <a:rPr lang="en-US" sz="2400" b="1" dirty="0" smtClean="0"/>
            <a:t>XI</a:t>
          </a:r>
          <a:r>
            <a:rPr lang="ru-RU" sz="2400" b="1" dirty="0" smtClean="0"/>
            <a:t> съезда ФНПР</a:t>
          </a:r>
          <a:endParaRPr lang="ru-RU" sz="2400" b="1" dirty="0"/>
        </a:p>
      </dgm:t>
    </dgm:pt>
    <dgm:pt modelId="{8F29ABC7-7F35-4A04-B7B3-6C4E1366C939}" type="parTrans" cxnId="{9E53D79D-74EE-4C47-B76A-29ED46FA6753}">
      <dgm:prSet/>
      <dgm:spPr/>
      <dgm:t>
        <a:bodyPr/>
        <a:lstStyle/>
        <a:p>
          <a:endParaRPr lang="ru-RU" sz="2400"/>
        </a:p>
      </dgm:t>
    </dgm:pt>
    <dgm:pt modelId="{B9AF5A29-10F2-4F6A-AF95-575059727D5B}" type="sibTrans" cxnId="{9E53D79D-74EE-4C47-B76A-29ED46FA6753}">
      <dgm:prSet/>
      <dgm:spPr/>
      <dgm:t>
        <a:bodyPr/>
        <a:lstStyle/>
        <a:p>
          <a:endParaRPr lang="ru-RU" sz="2400"/>
        </a:p>
      </dgm:t>
    </dgm:pt>
    <dgm:pt modelId="{3E8497BE-EDB8-4AAC-A62D-6B82E60524C5}">
      <dgm:prSet phldrT="[Текст]" custT="1"/>
      <dgm:spPr/>
      <dgm:t>
        <a:bodyPr/>
        <a:lstStyle/>
        <a:p>
          <a:r>
            <a:rPr lang="ru-RU" sz="2400" b="1" dirty="0" smtClean="0"/>
            <a:t>«Стандарты достойного труда»</a:t>
          </a:r>
          <a:endParaRPr lang="ru-RU" sz="2400" b="1" dirty="0"/>
        </a:p>
      </dgm:t>
    </dgm:pt>
    <dgm:pt modelId="{C6A8E105-8783-4B25-B796-A12FE15EFC0D}" type="parTrans" cxnId="{5740BBC4-3E92-4098-A950-FE2E79E8D09C}">
      <dgm:prSet/>
      <dgm:spPr/>
      <dgm:t>
        <a:bodyPr/>
        <a:lstStyle/>
        <a:p>
          <a:endParaRPr lang="ru-RU" sz="2400"/>
        </a:p>
      </dgm:t>
    </dgm:pt>
    <dgm:pt modelId="{81367FD1-654E-4BFB-A7E4-7F986B2CD745}" type="sibTrans" cxnId="{5740BBC4-3E92-4098-A950-FE2E79E8D09C}">
      <dgm:prSet/>
      <dgm:spPr/>
      <dgm:t>
        <a:bodyPr/>
        <a:lstStyle/>
        <a:p>
          <a:endParaRPr lang="ru-RU" sz="2400"/>
        </a:p>
      </dgm:t>
    </dgm:pt>
    <dgm:pt modelId="{2A8CE8A4-D932-4C41-BF9D-EB85B3636AA4}" type="pres">
      <dgm:prSet presAssocID="{9AD1A842-927D-4010-91AF-48BA108D26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B7A8A4-F5DB-4F85-BCA3-0D700DEE03CD}" type="pres">
      <dgm:prSet presAssocID="{543F57D8-EC48-43F7-BE67-EB19FBCAD7A6}" presName="parentLin" presStyleCnt="0"/>
      <dgm:spPr/>
      <dgm:t>
        <a:bodyPr/>
        <a:lstStyle/>
        <a:p>
          <a:endParaRPr lang="ru-RU"/>
        </a:p>
      </dgm:t>
    </dgm:pt>
    <dgm:pt modelId="{7A73C98A-7739-4A91-8304-1AB199D31C9F}" type="pres">
      <dgm:prSet presAssocID="{543F57D8-EC48-43F7-BE67-EB19FBCAD7A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FEC5190-6E13-4F92-8CF6-E222C9071385}" type="pres">
      <dgm:prSet presAssocID="{543F57D8-EC48-43F7-BE67-EB19FBCAD7A6}" presName="parentText" presStyleLbl="node1" presStyleIdx="0" presStyleCnt="3" custScaleX="126410" custScaleY="136061" custLinFactNeighborX="840" custLinFactNeighborY="-7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928D8-B66A-476F-862A-E6324152D25E}" type="pres">
      <dgm:prSet presAssocID="{543F57D8-EC48-43F7-BE67-EB19FBCAD7A6}" presName="negativeSpace" presStyleCnt="0"/>
      <dgm:spPr/>
      <dgm:t>
        <a:bodyPr/>
        <a:lstStyle/>
        <a:p>
          <a:endParaRPr lang="ru-RU"/>
        </a:p>
      </dgm:t>
    </dgm:pt>
    <dgm:pt modelId="{44508B36-787C-4EA5-BA18-D8EA960D1149}" type="pres">
      <dgm:prSet presAssocID="{543F57D8-EC48-43F7-BE67-EB19FBCAD7A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429F9-AE51-4CCF-A479-EEF49DFC965F}" type="pres">
      <dgm:prSet presAssocID="{CCB1D0AA-56E1-426E-994C-743B4FD5231E}" presName="spaceBetweenRectangles" presStyleCnt="0"/>
      <dgm:spPr/>
      <dgm:t>
        <a:bodyPr/>
        <a:lstStyle/>
        <a:p>
          <a:endParaRPr lang="ru-RU"/>
        </a:p>
      </dgm:t>
    </dgm:pt>
    <dgm:pt modelId="{0688A5E6-99C3-46E6-B9A1-4460F9AB77F5}" type="pres">
      <dgm:prSet presAssocID="{8ABEE199-DE15-46B2-A033-70EA3A00C6D3}" presName="parentLin" presStyleCnt="0"/>
      <dgm:spPr/>
      <dgm:t>
        <a:bodyPr/>
        <a:lstStyle/>
        <a:p>
          <a:endParaRPr lang="ru-RU"/>
        </a:p>
      </dgm:t>
    </dgm:pt>
    <dgm:pt modelId="{B9E6BE9F-4EA1-4FCC-B8E9-801CE9ED5960}" type="pres">
      <dgm:prSet presAssocID="{8ABEE199-DE15-46B2-A033-70EA3A00C6D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F8AB364-7894-437F-95E2-EEE3C1D2579B}" type="pres">
      <dgm:prSet presAssocID="{8ABEE199-DE15-46B2-A033-70EA3A00C6D3}" presName="parentText" presStyleLbl="node1" presStyleIdx="1" presStyleCnt="3" custScaleX="126411" custScaleY="139897" custLinFactNeighborX="840" custLinFactNeighborY="4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53951-D45B-43ED-8013-4D7607333C0D}" type="pres">
      <dgm:prSet presAssocID="{8ABEE199-DE15-46B2-A033-70EA3A00C6D3}" presName="negativeSpace" presStyleCnt="0"/>
      <dgm:spPr/>
      <dgm:t>
        <a:bodyPr/>
        <a:lstStyle/>
        <a:p>
          <a:endParaRPr lang="ru-RU"/>
        </a:p>
      </dgm:t>
    </dgm:pt>
    <dgm:pt modelId="{F918F2C8-3DD1-4873-AA35-2924A7C9FDCB}" type="pres">
      <dgm:prSet presAssocID="{8ABEE199-DE15-46B2-A033-70EA3A00C6D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6A55E-3ABD-4932-BA43-D567AF9F69DB}" type="pres">
      <dgm:prSet presAssocID="{B9AF5A29-10F2-4F6A-AF95-575059727D5B}" presName="spaceBetweenRectangles" presStyleCnt="0"/>
      <dgm:spPr/>
      <dgm:t>
        <a:bodyPr/>
        <a:lstStyle/>
        <a:p>
          <a:endParaRPr lang="ru-RU"/>
        </a:p>
      </dgm:t>
    </dgm:pt>
    <dgm:pt modelId="{A76DEAB7-4769-4E30-A9AE-BCC1C4032B47}" type="pres">
      <dgm:prSet presAssocID="{3E8497BE-EDB8-4AAC-A62D-6B82E60524C5}" presName="parentLin" presStyleCnt="0"/>
      <dgm:spPr/>
      <dgm:t>
        <a:bodyPr/>
        <a:lstStyle/>
        <a:p>
          <a:endParaRPr lang="ru-RU"/>
        </a:p>
      </dgm:t>
    </dgm:pt>
    <dgm:pt modelId="{70143688-5112-45C0-B588-2F4851F6BAEB}" type="pres">
      <dgm:prSet presAssocID="{3E8497BE-EDB8-4AAC-A62D-6B82E60524C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BBE9229-BC38-470B-8212-CBD8CCEA86B8}" type="pres">
      <dgm:prSet presAssocID="{3E8497BE-EDB8-4AAC-A62D-6B82E60524C5}" presName="parentText" presStyleLbl="node1" presStyleIdx="2" presStyleCnt="3" custScaleX="126411" custScaleY="1358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050C2-EE0C-4FE7-9E87-A3953EA801BB}" type="pres">
      <dgm:prSet presAssocID="{3E8497BE-EDB8-4AAC-A62D-6B82E60524C5}" presName="negativeSpace" presStyleCnt="0"/>
      <dgm:spPr/>
      <dgm:t>
        <a:bodyPr/>
        <a:lstStyle/>
        <a:p>
          <a:endParaRPr lang="ru-RU"/>
        </a:p>
      </dgm:t>
    </dgm:pt>
    <dgm:pt modelId="{B14D217C-8693-433D-9829-CAC6F4D85EF0}" type="pres">
      <dgm:prSet presAssocID="{3E8497BE-EDB8-4AAC-A62D-6B82E60524C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0A45FB-8F5A-4042-AB1D-9D3B3FDBDDD3}" type="presOf" srcId="{9AD1A842-927D-4010-91AF-48BA108D2675}" destId="{2A8CE8A4-D932-4C41-BF9D-EB85B3636AA4}" srcOrd="0" destOrd="0" presId="urn:microsoft.com/office/officeart/2005/8/layout/list1"/>
    <dgm:cxn modelId="{06CB14C1-B5D5-44F4-89FE-90C315253DDF}" type="presOf" srcId="{3E8497BE-EDB8-4AAC-A62D-6B82E60524C5}" destId="{70143688-5112-45C0-B588-2F4851F6BAEB}" srcOrd="0" destOrd="0" presId="urn:microsoft.com/office/officeart/2005/8/layout/list1"/>
    <dgm:cxn modelId="{FB083BAE-639A-4698-B1E1-46F553C78F1E}" type="presOf" srcId="{3E8497BE-EDB8-4AAC-A62D-6B82E60524C5}" destId="{3BBE9229-BC38-470B-8212-CBD8CCEA86B8}" srcOrd="1" destOrd="0" presId="urn:microsoft.com/office/officeart/2005/8/layout/list1"/>
    <dgm:cxn modelId="{9E53D79D-74EE-4C47-B76A-29ED46FA6753}" srcId="{9AD1A842-927D-4010-91AF-48BA108D2675}" destId="{8ABEE199-DE15-46B2-A033-70EA3A00C6D3}" srcOrd="1" destOrd="0" parTransId="{8F29ABC7-7F35-4A04-B7B3-6C4E1366C939}" sibTransId="{B9AF5A29-10F2-4F6A-AF95-575059727D5B}"/>
    <dgm:cxn modelId="{5740BBC4-3E92-4098-A950-FE2E79E8D09C}" srcId="{9AD1A842-927D-4010-91AF-48BA108D2675}" destId="{3E8497BE-EDB8-4AAC-A62D-6B82E60524C5}" srcOrd="2" destOrd="0" parTransId="{C6A8E105-8783-4B25-B796-A12FE15EFC0D}" sibTransId="{81367FD1-654E-4BFB-A7E4-7F986B2CD745}"/>
    <dgm:cxn modelId="{47752329-3963-4CE1-AE8D-32FB5C17BF72}" type="presOf" srcId="{8ABEE199-DE15-46B2-A033-70EA3A00C6D3}" destId="{3F8AB364-7894-437F-95E2-EEE3C1D2579B}" srcOrd="1" destOrd="0" presId="urn:microsoft.com/office/officeart/2005/8/layout/list1"/>
    <dgm:cxn modelId="{5EF25BBC-A40D-411A-BB78-8C0DCD363044}" type="presOf" srcId="{8ABEE199-DE15-46B2-A033-70EA3A00C6D3}" destId="{B9E6BE9F-4EA1-4FCC-B8E9-801CE9ED5960}" srcOrd="0" destOrd="0" presId="urn:microsoft.com/office/officeart/2005/8/layout/list1"/>
    <dgm:cxn modelId="{8F9DF90B-1220-4242-8429-02145D3DA50C}" srcId="{9AD1A842-927D-4010-91AF-48BA108D2675}" destId="{543F57D8-EC48-43F7-BE67-EB19FBCAD7A6}" srcOrd="0" destOrd="0" parTransId="{96690325-ECEC-4A2B-8911-1466332E0C2E}" sibTransId="{CCB1D0AA-56E1-426E-994C-743B4FD5231E}"/>
    <dgm:cxn modelId="{73073B64-03C8-41F3-89F5-587027568657}" type="presOf" srcId="{543F57D8-EC48-43F7-BE67-EB19FBCAD7A6}" destId="{6FEC5190-6E13-4F92-8CF6-E222C9071385}" srcOrd="1" destOrd="0" presId="urn:microsoft.com/office/officeart/2005/8/layout/list1"/>
    <dgm:cxn modelId="{1988DF01-9338-429F-AD09-7234DD8926C8}" type="presOf" srcId="{543F57D8-EC48-43F7-BE67-EB19FBCAD7A6}" destId="{7A73C98A-7739-4A91-8304-1AB199D31C9F}" srcOrd="0" destOrd="0" presId="urn:microsoft.com/office/officeart/2005/8/layout/list1"/>
    <dgm:cxn modelId="{E2667759-4409-4BCC-AB53-AC1C4C7D0610}" type="presParOf" srcId="{2A8CE8A4-D932-4C41-BF9D-EB85B3636AA4}" destId="{EBB7A8A4-F5DB-4F85-BCA3-0D700DEE03CD}" srcOrd="0" destOrd="0" presId="urn:microsoft.com/office/officeart/2005/8/layout/list1"/>
    <dgm:cxn modelId="{06F982B9-37A7-40AD-AADF-5DD961CEBF18}" type="presParOf" srcId="{EBB7A8A4-F5DB-4F85-BCA3-0D700DEE03CD}" destId="{7A73C98A-7739-4A91-8304-1AB199D31C9F}" srcOrd="0" destOrd="0" presId="urn:microsoft.com/office/officeart/2005/8/layout/list1"/>
    <dgm:cxn modelId="{5CD26138-04D6-4921-9830-217E74F87326}" type="presParOf" srcId="{EBB7A8A4-F5DB-4F85-BCA3-0D700DEE03CD}" destId="{6FEC5190-6E13-4F92-8CF6-E222C9071385}" srcOrd="1" destOrd="0" presId="urn:microsoft.com/office/officeart/2005/8/layout/list1"/>
    <dgm:cxn modelId="{CB6E9D38-24E7-43E7-B1D7-7BDE139FC14C}" type="presParOf" srcId="{2A8CE8A4-D932-4C41-BF9D-EB85B3636AA4}" destId="{B49928D8-B66A-476F-862A-E6324152D25E}" srcOrd="1" destOrd="0" presId="urn:microsoft.com/office/officeart/2005/8/layout/list1"/>
    <dgm:cxn modelId="{05015E50-FAC5-47FE-94E2-484CE9C27E0E}" type="presParOf" srcId="{2A8CE8A4-D932-4C41-BF9D-EB85B3636AA4}" destId="{44508B36-787C-4EA5-BA18-D8EA960D1149}" srcOrd="2" destOrd="0" presId="urn:microsoft.com/office/officeart/2005/8/layout/list1"/>
    <dgm:cxn modelId="{2C01B63F-AA8D-40E0-9243-90EE5311BDE1}" type="presParOf" srcId="{2A8CE8A4-D932-4C41-BF9D-EB85B3636AA4}" destId="{647429F9-AE51-4CCF-A479-EEF49DFC965F}" srcOrd="3" destOrd="0" presId="urn:microsoft.com/office/officeart/2005/8/layout/list1"/>
    <dgm:cxn modelId="{F46D0B54-92D3-472C-9407-0F5EB40D98B8}" type="presParOf" srcId="{2A8CE8A4-D932-4C41-BF9D-EB85B3636AA4}" destId="{0688A5E6-99C3-46E6-B9A1-4460F9AB77F5}" srcOrd="4" destOrd="0" presId="urn:microsoft.com/office/officeart/2005/8/layout/list1"/>
    <dgm:cxn modelId="{3DBE309A-9F84-4894-8057-3D129C50F33C}" type="presParOf" srcId="{0688A5E6-99C3-46E6-B9A1-4460F9AB77F5}" destId="{B9E6BE9F-4EA1-4FCC-B8E9-801CE9ED5960}" srcOrd="0" destOrd="0" presId="urn:microsoft.com/office/officeart/2005/8/layout/list1"/>
    <dgm:cxn modelId="{CD857ED7-DA8F-4DF1-A7AA-849280B0FB5C}" type="presParOf" srcId="{0688A5E6-99C3-46E6-B9A1-4460F9AB77F5}" destId="{3F8AB364-7894-437F-95E2-EEE3C1D2579B}" srcOrd="1" destOrd="0" presId="urn:microsoft.com/office/officeart/2005/8/layout/list1"/>
    <dgm:cxn modelId="{04E85293-7F63-407B-AE80-CB2D2131AC59}" type="presParOf" srcId="{2A8CE8A4-D932-4C41-BF9D-EB85B3636AA4}" destId="{3C853951-D45B-43ED-8013-4D7607333C0D}" srcOrd="5" destOrd="0" presId="urn:microsoft.com/office/officeart/2005/8/layout/list1"/>
    <dgm:cxn modelId="{513959EA-BE94-4ED6-AE69-521D6C17838E}" type="presParOf" srcId="{2A8CE8A4-D932-4C41-BF9D-EB85B3636AA4}" destId="{F918F2C8-3DD1-4873-AA35-2924A7C9FDCB}" srcOrd="6" destOrd="0" presId="urn:microsoft.com/office/officeart/2005/8/layout/list1"/>
    <dgm:cxn modelId="{6C2D9FDD-7FF1-4D92-82D7-FC76F0A3A339}" type="presParOf" srcId="{2A8CE8A4-D932-4C41-BF9D-EB85B3636AA4}" destId="{4876A55E-3ABD-4932-BA43-D567AF9F69DB}" srcOrd="7" destOrd="0" presId="urn:microsoft.com/office/officeart/2005/8/layout/list1"/>
    <dgm:cxn modelId="{2EAC6070-DE04-401E-B512-5B3FF04C7CE2}" type="presParOf" srcId="{2A8CE8A4-D932-4C41-BF9D-EB85B3636AA4}" destId="{A76DEAB7-4769-4E30-A9AE-BCC1C4032B47}" srcOrd="8" destOrd="0" presId="urn:microsoft.com/office/officeart/2005/8/layout/list1"/>
    <dgm:cxn modelId="{825D089B-955F-44AE-8BEE-DF8338AED95F}" type="presParOf" srcId="{A76DEAB7-4769-4E30-A9AE-BCC1C4032B47}" destId="{70143688-5112-45C0-B588-2F4851F6BAEB}" srcOrd="0" destOrd="0" presId="urn:microsoft.com/office/officeart/2005/8/layout/list1"/>
    <dgm:cxn modelId="{360F464F-BE5C-4A08-A337-FBBFD8EA715B}" type="presParOf" srcId="{A76DEAB7-4769-4E30-A9AE-BCC1C4032B47}" destId="{3BBE9229-BC38-470B-8212-CBD8CCEA86B8}" srcOrd="1" destOrd="0" presId="urn:microsoft.com/office/officeart/2005/8/layout/list1"/>
    <dgm:cxn modelId="{0ACC6ED5-56EA-4D9C-85F8-DE1B67F2CCB5}" type="presParOf" srcId="{2A8CE8A4-D932-4C41-BF9D-EB85B3636AA4}" destId="{FD0050C2-EE0C-4FE7-9E87-A3953EA801BB}" srcOrd="9" destOrd="0" presId="urn:microsoft.com/office/officeart/2005/8/layout/list1"/>
    <dgm:cxn modelId="{AEA659C1-EA13-4621-864E-B3E9BB86B47E}" type="presParOf" srcId="{2A8CE8A4-D932-4C41-BF9D-EB85B3636AA4}" destId="{B14D217C-8693-433D-9829-CAC6F4D85EF0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FF8360-B411-42BB-9983-6F810751F94E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670BE38-ABE6-48B3-BAEE-0731CB6ECAC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I</a:t>
          </a:r>
          <a:r>
            <a:rPr lang="ru-RU" sz="2000" b="1" dirty="0" smtClean="0"/>
            <a:t>. Экономическая политика</a:t>
          </a:r>
        </a:p>
        <a:p>
          <a:endParaRPr lang="ru-RU" sz="1800" dirty="0"/>
        </a:p>
      </dgm:t>
    </dgm:pt>
    <dgm:pt modelId="{5409EC53-BA48-4556-98DE-7A8620E2D920}" type="parTrans" cxnId="{99C06704-3FFA-422C-BBF8-3B5AABB8FFCF}">
      <dgm:prSet/>
      <dgm:spPr/>
      <dgm:t>
        <a:bodyPr/>
        <a:lstStyle/>
        <a:p>
          <a:endParaRPr lang="ru-RU" sz="1800"/>
        </a:p>
      </dgm:t>
    </dgm:pt>
    <dgm:pt modelId="{29C867CC-5C6C-4363-9C96-EA20EABE99F8}" type="sibTrans" cxnId="{99C06704-3FFA-422C-BBF8-3B5AABB8FFCF}">
      <dgm:prSet/>
      <dgm:spPr/>
      <dgm:t>
        <a:bodyPr/>
        <a:lstStyle/>
        <a:p>
          <a:endParaRPr lang="ru-RU" sz="1800"/>
        </a:p>
      </dgm:t>
    </dgm:pt>
    <dgm:pt modelId="{B768CA69-2FA2-4A21-ABB9-9606F3B0C3F7}">
      <dgm:prSet phldrT="[Текст]" custT="1"/>
      <dgm:spPr/>
      <dgm:t>
        <a:bodyPr/>
        <a:lstStyle/>
        <a:p>
          <a:pPr marL="285750" indent="0"/>
          <a:endParaRPr lang="ru-RU" sz="1800" dirty="0"/>
        </a:p>
      </dgm:t>
    </dgm:pt>
    <dgm:pt modelId="{697C2B47-BDD3-4A92-844E-B52D7642895F}" type="parTrans" cxnId="{5523D325-5EF4-42A1-810B-DA687AA9CC0E}">
      <dgm:prSet/>
      <dgm:spPr/>
      <dgm:t>
        <a:bodyPr/>
        <a:lstStyle/>
        <a:p>
          <a:endParaRPr lang="ru-RU" sz="1800"/>
        </a:p>
      </dgm:t>
    </dgm:pt>
    <dgm:pt modelId="{A7D28D52-5301-46F9-9FAE-7965DB5389E3}" type="sibTrans" cxnId="{5523D325-5EF4-42A1-810B-DA687AA9CC0E}">
      <dgm:prSet/>
      <dgm:spPr/>
      <dgm:t>
        <a:bodyPr/>
        <a:lstStyle/>
        <a:p>
          <a:endParaRPr lang="ru-RU" sz="1800"/>
        </a:p>
      </dgm:t>
    </dgm:pt>
    <dgm:pt modelId="{D3AAA100-2BD2-4E3F-A175-001CD61FE0D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III</a:t>
          </a:r>
          <a:r>
            <a:rPr lang="ru-RU" sz="2000" b="1" dirty="0" smtClean="0"/>
            <a:t>. Развитие рынка труда и содействие занятости населения</a:t>
          </a:r>
        </a:p>
        <a:p>
          <a:endParaRPr lang="ru-RU" sz="1800" dirty="0"/>
        </a:p>
      </dgm:t>
    </dgm:pt>
    <dgm:pt modelId="{526F9907-6C4D-4267-8952-E1069A3585DB}" type="parTrans" cxnId="{8780D1D2-4E55-41F1-B4DD-3E0808CCB277}">
      <dgm:prSet/>
      <dgm:spPr/>
      <dgm:t>
        <a:bodyPr/>
        <a:lstStyle/>
        <a:p>
          <a:endParaRPr lang="ru-RU" sz="1800"/>
        </a:p>
      </dgm:t>
    </dgm:pt>
    <dgm:pt modelId="{73DF978F-BBE9-45F1-A458-DF170BFBB310}" type="sibTrans" cxnId="{8780D1D2-4E55-41F1-B4DD-3E0808CCB277}">
      <dgm:prSet/>
      <dgm:spPr/>
      <dgm:t>
        <a:bodyPr/>
        <a:lstStyle/>
        <a:p>
          <a:endParaRPr lang="ru-RU" sz="1800"/>
        </a:p>
      </dgm:t>
    </dgm:pt>
    <dgm:pt modelId="{A283FF4D-EA25-4201-A6AD-0E9420B9F6F4}">
      <dgm:prSet phldrT="[Текст]" custT="1"/>
      <dgm:spPr/>
      <dgm:t>
        <a:bodyPr/>
        <a:lstStyle/>
        <a:p>
          <a:pPr marL="285750" indent="0"/>
          <a:endParaRPr lang="ru-RU" sz="1800" dirty="0"/>
        </a:p>
      </dgm:t>
    </dgm:pt>
    <dgm:pt modelId="{FD99074C-9D13-4083-A678-071FDC5FBCA1}" type="parTrans" cxnId="{DF93F38D-4DDF-463B-B020-10928F764CAF}">
      <dgm:prSet/>
      <dgm:spPr/>
      <dgm:t>
        <a:bodyPr/>
        <a:lstStyle/>
        <a:p>
          <a:endParaRPr lang="ru-RU" sz="1800"/>
        </a:p>
      </dgm:t>
    </dgm:pt>
    <dgm:pt modelId="{A90C5420-9AE3-4288-8FDD-8C6E36B0B657}" type="sibTrans" cxnId="{DF93F38D-4DDF-463B-B020-10928F764CAF}">
      <dgm:prSet/>
      <dgm:spPr/>
      <dgm:t>
        <a:bodyPr/>
        <a:lstStyle/>
        <a:p>
          <a:endParaRPr lang="ru-RU" sz="1800"/>
        </a:p>
      </dgm:t>
    </dgm:pt>
    <dgm:pt modelId="{3D0CAA46-8840-4AE1-90BE-09CD8202C6C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IV</a:t>
          </a:r>
          <a:r>
            <a:rPr lang="ru-RU" sz="2000" b="1" dirty="0" smtClean="0"/>
            <a:t>. Социальное страхование, социальная защита, отрасли социальной сферы</a:t>
          </a:r>
        </a:p>
        <a:p>
          <a:pPr marL="285750" indent="0" algn="l"/>
          <a:endParaRPr lang="ru-RU" sz="1800" dirty="0" smtClean="0"/>
        </a:p>
        <a:p>
          <a:pPr algn="l"/>
          <a:endParaRPr lang="ru-RU" sz="1800" dirty="0"/>
        </a:p>
      </dgm:t>
    </dgm:pt>
    <dgm:pt modelId="{60DC1122-981D-48B2-A70C-671CD0CBBCD6}" type="parTrans" cxnId="{F81EC642-CFAC-4902-84D9-CE6F87BF0B89}">
      <dgm:prSet/>
      <dgm:spPr/>
      <dgm:t>
        <a:bodyPr/>
        <a:lstStyle/>
        <a:p>
          <a:endParaRPr lang="ru-RU" sz="1800"/>
        </a:p>
      </dgm:t>
    </dgm:pt>
    <dgm:pt modelId="{A521B5CB-9416-44D3-AD05-B3A29E6B5785}" type="sibTrans" cxnId="{F81EC642-CFAC-4902-84D9-CE6F87BF0B89}">
      <dgm:prSet/>
      <dgm:spPr/>
      <dgm:t>
        <a:bodyPr/>
        <a:lstStyle/>
        <a:p>
          <a:endParaRPr lang="ru-RU" sz="1800"/>
        </a:p>
      </dgm:t>
    </dgm:pt>
    <dgm:pt modelId="{E425D754-3941-444E-8E30-B0A9BBEB1F1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V</a:t>
          </a:r>
          <a:r>
            <a:rPr lang="ru-RU" sz="2000" b="1" dirty="0" smtClean="0"/>
            <a:t>. Условия и охрана труда, промышленная и экологическая безопасность</a:t>
          </a:r>
          <a:endParaRPr lang="ru-RU" sz="2000" dirty="0" smtClean="0"/>
        </a:p>
        <a:p>
          <a:pPr algn="l"/>
          <a:endParaRPr lang="ru-RU" sz="1800" dirty="0"/>
        </a:p>
      </dgm:t>
    </dgm:pt>
    <dgm:pt modelId="{5AB6F280-BF05-4C6A-A4F3-18A2C2843952}" type="parTrans" cxnId="{4249F7AC-167B-436E-9C23-5F37F8DEF678}">
      <dgm:prSet/>
      <dgm:spPr/>
      <dgm:t>
        <a:bodyPr/>
        <a:lstStyle/>
        <a:p>
          <a:endParaRPr lang="ru-RU" sz="1800"/>
        </a:p>
      </dgm:t>
    </dgm:pt>
    <dgm:pt modelId="{38227630-91DA-4BFD-A540-48DC9B63F011}" type="sibTrans" cxnId="{4249F7AC-167B-436E-9C23-5F37F8DEF678}">
      <dgm:prSet/>
      <dgm:spPr/>
      <dgm:t>
        <a:bodyPr/>
        <a:lstStyle/>
        <a:p>
          <a:endParaRPr lang="ru-RU" sz="1800"/>
        </a:p>
      </dgm:t>
    </dgm:pt>
    <dgm:pt modelId="{170C7F89-F352-4E5B-9BE7-18D48498B06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II</a:t>
          </a:r>
          <a:r>
            <a:rPr lang="ru-RU" sz="2000" b="1" dirty="0" smtClean="0"/>
            <a:t>. Заработная плата и уровень жизни трудящихся</a:t>
          </a:r>
        </a:p>
        <a:p>
          <a:endParaRPr lang="ru-RU" sz="1800" dirty="0"/>
        </a:p>
      </dgm:t>
    </dgm:pt>
    <dgm:pt modelId="{56BD29D7-291C-4C13-8A40-C47C56822554}" type="parTrans" cxnId="{115A0178-201C-45B6-99E9-084AAEC082D5}">
      <dgm:prSet/>
      <dgm:spPr/>
      <dgm:t>
        <a:bodyPr/>
        <a:lstStyle/>
        <a:p>
          <a:endParaRPr lang="ru-RU" sz="1800"/>
        </a:p>
      </dgm:t>
    </dgm:pt>
    <dgm:pt modelId="{06AA1F0A-E091-4F02-A8E0-930CE2AD5054}" type="sibTrans" cxnId="{115A0178-201C-45B6-99E9-084AAEC082D5}">
      <dgm:prSet/>
      <dgm:spPr/>
      <dgm:t>
        <a:bodyPr/>
        <a:lstStyle/>
        <a:p>
          <a:endParaRPr lang="ru-RU" sz="1800"/>
        </a:p>
      </dgm:t>
    </dgm:pt>
    <dgm:pt modelId="{7920E020-39AF-4EDE-B3A7-A44EAD6D02D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VI</a:t>
          </a:r>
          <a:r>
            <a:rPr lang="ru-RU" sz="2000" b="1" dirty="0" smtClean="0"/>
            <a:t>. Социально-экономические проблемы развития регионов России, в том числе районов Крайнего Севера и приравненных к ним местностей</a:t>
          </a:r>
        </a:p>
        <a:p>
          <a:pPr algn="l" defTabSz="222250">
            <a:lnSpc>
              <a:spcPct val="90000"/>
            </a:lnSpc>
          </a:pPr>
          <a:endParaRPr lang="ru-RU" sz="1800" dirty="0"/>
        </a:p>
      </dgm:t>
    </dgm:pt>
    <dgm:pt modelId="{8FC61555-04A2-4FAC-9A02-39DCEDF598FF}" type="parTrans" cxnId="{DFD9FA4F-35E6-42FD-BC18-EEF65677F093}">
      <dgm:prSet/>
      <dgm:spPr/>
      <dgm:t>
        <a:bodyPr/>
        <a:lstStyle/>
        <a:p>
          <a:endParaRPr lang="ru-RU" sz="1800"/>
        </a:p>
      </dgm:t>
    </dgm:pt>
    <dgm:pt modelId="{24E1F648-C42C-4346-9359-4DB56BE07470}" type="sibTrans" cxnId="{DFD9FA4F-35E6-42FD-BC18-EEF65677F093}">
      <dgm:prSet/>
      <dgm:spPr/>
      <dgm:t>
        <a:bodyPr/>
        <a:lstStyle/>
        <a:p>
          <a:endParaRPr lang="ru-RU" sz="1800"/>
        </a:p>
      </dgm:t>
    </dgm:pt>
    <dgm:pt modelId="{E0187E99-9C62-426E-9725-021320E439A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dirty="0" smtClean="0"/>
        </a:p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/>
            <a:t>VII</a:t>
          </a:r>
          <a:r>
            <a:rPr lang="ru-RU" sz="2000" b="1" dirty="0" smtClean="0"/>
            <a:t>. Развитие социального партнерства и координация действий сторон Соглашения</a:t>
          </a:r>
        </a:p>
        <a:p>
          <a:pPr algn="l"/>
          <a:endParaRPr lang="ru-RU" sz="1800" dirty="0"/>
        </a:p>
      </dgm:t>
    </dgm:pt>
    <dgm:pt modelId="{22D62A77-8D20-417A-BB5F-343A828FFF5D}" type="parTrans" cxnId="{15A150D9-199D-4AEF-9DCB-E2889E97000A}">
      <dgm:prSet/>
      <dgm:spPr/>
      <dgm:t>
        <a:bodyPr/>
        <a:lstStyle/>
        <a:p>
          <a:endParaRPr lang="ru-RU" sz="1800"/>
        </a:p>
      </dgm:t>
    </dgm:pt>
    <dgm:pt modelId="{7A294909-679D-4352-A640-A5AC0DE896EA}" type="sibTrans" cxnId="{15A150D9-199D-4AEF-9DCB-E2889E97000A}">
      <dgm:prSet/>
      <dgm:spPr/>
      <dgm:t>
        <a:bodyPr/>
        <a:lstStyle/>
        <a:p>
          <a:endParaRPr lang="ru-RU" sz="1800"/>
        </a:p>
      </dgm:t>
    </dgm:pt>
    <dgm:pt modelId="{D49539C1-B7C4-40F7-A25E-485694CEC602}" type="pres">
      <dgm:prSet presAssocID="{D6FF8360-B411-42BB-9983-6F810751F9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5EE9A8-208C-45D3-BE9D-1122F35E02F2}" type="pres">
      <dgm:prSet presAssocID="{3670BE38-ABE6-48B3-BAEE-0731CB6ECACF}" presName="parentText" presStyleLbl="node1" presStyleIdx="0" presStyleCnt="7" custScaleY="49164" custLinFactNeighborX="1214" custLinFactNeighborY="-469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B16F4-A381-448D-9F73-2C0E347F47D8}" type="pres">
      <dgm:prSet presAssocID="{3670BE38-ABE6-48B3-BAEE-0731CB6ECAC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543CF-6BAB-4855-8458-620526E4B7AF}" type="pres">
      <dgm:prSet presAssocID="{170C7F89-F352-4E5B-9BE7-18D48498B06C}" presName="parentText" presStyleLbl="node1" presStyleIdx="1" presStyleCnt="7" custScaleY="58996" custLinFactNeighborX="-830" custLinFactNeighborY="-214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E7712-750B-4328-B8A7-E60B9C0326E9}" type="pres">
      <dgm:prSet presAssocID="{06AA1F0A-E091-4F02-A8E0-930CE2AD5054}" presName="spacer" presStyleCnt="0"/>
      <dgm:spPr/>
      <dgm:t>
        <a:bodyPr/>
        <a:lstStyle/>
        <a:p>
          <a:endParaRPr lang="ru-RU"/>
        </a:p>
      </dgm:t>
    </dgm:pt>
    <dgm:pt modelId="{84B8D410-CD39-4401-B51A-5BA833E33951}" type="pres">
      <dgm:prSet presAssocID="{D3AAA100-2BD2-4E3F-A175-001CD61FE0D5}" presName="parentText" presStyleLbl="node1" presStyleIdx="2" presStyleCnt="7" custScaleY="50600" custLinFactY="-18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7403C5-087D-4BD9-A23B-33BF06991DDB}" type="pres">
      <dgm:prSet presAssocID="{D3AAA100-2BD2-4E3F-A175-001CD61FE0D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4FE43-6278-4AF2-8131-36ECB5C88A0D}" type="pres">
      <dgm:prSet presAssocID="{3D0CAA46-8840-4AE1-90BE-09CD8202C6CF}" presName="parentText" presStyleLbl="node1" presStyleIdx="3" presStyleCnt="7" custScaleY="586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75C61-ABA5-45E7-97AB-94DE30D79025}" type="pres">
      <dgm:prSet presAssocID="{A521B5CB-9416-44D3-AD05-B3A29E6B5785}" presName="spacer" presStyleCnt="0"/>
      <dgm:spPr/>
      <dgm:t>
        <a:bodyPr/>
        <a:lstStyle/>
        <a:p>
          <a:endParaRPr lang="ru-RU"/>
        </a:p>
      </dgm:t>
    </dgm:pt>
    <dgm:pt modelId="{9569CD06-ED82-4BBE-97C4-77D181F89BF9}" type="pres">
      <dgm:prSet presAssocID="{E425D754-3941-444E-8E30-B0A9BBEB1F19}" presName="parentText" presStyleLbl="node1" presStyleIdx="4" presStyleCnt="7" custScaleY="619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F82C70-66B4-44A5-863C-227AC52F54AF}" type="pres">
      <dgm:prSet presAssocID="{38227630-91DA-4BFD-A540-48DC9B63F011}" presName="spacer" presStyleCnt="0"/>
      <dgm:spPr/>
      <dgm:t>
        <a:bodyPr/>
        <a:lstStyle/>
        <a:p>
          <a:endParaRPr lang="ru-RU"/>
        </a:p>
      </dgm:t>
    </dgm:pt>
    <dgm:pt modelId="{BE4A3DBA-A77C-4C4F-8823-B69D5932929B}" type="pres">
      <dgm:prSet presAssocID="{7920E020-39AF-4EDE-B3A7-A44EAD6D02DE}" presName="parentText" presStyleLbl="node1" presStyleIdx="5" presStyleCnt="7" custScaleY="70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D2951-36AD-437E-BF24-187CD420F778}" type="pres">
      <dgm:prSet presAssocID="{24E1F648-C42C-4346-9359-4DB56BE07470}" presName="spacer" presStyleCnt="0"/>
      <dgm:spPr/>
      <dgm:t>
        <a:bodyPr/>
        <a:lstStyle/>
        <a:p>
          <a:endParaRPr lang="ru-RU"/>
        </a:p>
      </dgm:t>
    </dgm:pt>
    <dgm:pt modelId="{333C62F1-EC09-44C4-B970-E45897189BC5}" type="pres">
      <dgm:prSet presAssocID="{E0187E99-9C62-426E-9725-021320E439A6}" presName="parentText" presStyleLbl="node1" presStyleIdx="6" presStyleCnt="7" custScaleY="651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C8D118-59EA-476E-890A-EFF309737C54}" type="presOf" srcId="{A283FF4D-EA25-4201-A6AD-0E9420B9F6F4}" destId="{507403C5-087D-4BD9-A23B-33BF06991DDB}" srcOrd="0" destOrd="0" presId="urn:microsoft.com/office/officeart/2005/8/layout/vList2"/>
    <dgm:cxn modelId="{DFD9FA4F-35E6-42FD-BC18-EEF65677F093}" srcId="{D6FF8360-B411-42BB-9983-6F810751F94E}" destId="{7920E020-39AF-4EDE-B3A7-A44EAD6D02DE}" srcOrd="5" destOrd="0" parTransId="{8FC61555-04A2-4FAC-9A02-39DCEDF598FF}" sibTransId="{24E1F648-C42C-4346-9359-4DB56BE07470}"/>
    <dgm:cxn modelId="{99C06704-3FFA-422C-BBF8-3B5AABB8FFCF}" srcId="{D6FF8360-B411-42BB-9983-6F810751F94E}" destId="{3670BE38-ABE6-48B3-BAEE-0731CB6ECACF}" srcOrd="0" destOrd="0" parTransId="{5409EC53-BA48-4556-98DE-7A8620E2D920}" sibTransId="{29C867CC-5C6C-4363-9C96-EA20EABE99F8}"/>
    <dgm:cxn modelId="{4249F7AC-167B-436E-9C23-5F37F8DEF678}" srcId="{D6FF8360-B411-42BB-9983-6F810751F94E}" destId="{E425D754-3941-444E-8E30-B0A9BBEB1F19}" srcOrd="4" destOrd="0" parTransId="{5AB6F280-BF05-4C6A-A4F3-18A2C2843952}" sibTransId="{38227630-91DA-4BFD-A540-48DC9B63F011}"/>
    <dgm:cxn modelId="{DF93F38D-4DDF-463B-B020-10928F764CAF}" srcId="{D3AAA100-2BD2-4E3F-A175-001CD61FE0D5}" destId="{A283FF4D-EA25-4201-A6AD-0E9420B9F6F4}" srcOrd="0" destOrd="0" parTransId="{FD99074C-9D13-4083-A678-071FDC5FBCA1}" sibTransId="{A90C5420-9AE3-4288-8FDD-8C6E36B0B657}"/>
    <dgm:cxn modelId="{115A0178-201C-45B6-99E9-084AAEC082D5}" srcId="{D6FF8360-B411-42BB-9983-6F810751F94E}" destId="{170C7F89-F352-4E5B-9BE7-18D48498B06C}" srcOrd="1" destOrd="0" parTransId="{56BD29D7-291C-4C13-8A40-C47C56822554}" sibTransId="{06AA1F0A-E091-4F02-A8E0-930CE2AD5054}"/>
    <dgm:cxn modelId="{F2A34FD3-6E2D-4CCC-BF69-C5FB2F2EDAB6}" type="presOf" srcId="{E0187E99-9C62-426E-9725-021320E439A6}" destId="{333C62F1-EC09-44C4-B970-E45897189BC5}" srcOrd="0" destOrd="0" presId="urn:microsoft.com/office/officeart/2005/8/layout/vList2"/>
    <dgm:cxn modelId="{FD3780DB-B7B1-4841-A9CE-C12C02ACFA05}" type="presOf" srcId="{B768CA69-2FA2-4A21-ABB9-9606F3B0C3F7}" destId="{DF8B16F4-A381-448D-9F73-2C0E347F47D8}" srcOrd="0" destOrd="0" presId="urn:microsoft.com/office/officeart/2005/8/layout/vList2"/>
    <dgm:cxn modelId="{BC25A0A2-C8CD-4064-B98D-78250D2B68C7}" type="presOf" srcId="{3D0CAA46-8840-4AE1-90BE-09CD8202C6CF}" destId="{1444FE43-6278-4AF2-8131-36ECB5C88A0D}" srcOrd="0" destOrd="0" presId="urn:microsoft.com/office/officeart/2005/8/layout/vList2"/>
    <dgm:cxn modelId="{42644225-9894-4CAB-8454-393B08C5FE2A}" type="presOf" srcId="{E425D754-3941-444E-8E30-B0A9BBEB1F19}" destId="{9569CD06-ED82-4BBE-97C4-77D181F89BF9}" srcOrd="0" destOrd="0" presId="urn:microsoft.com/office/officeart/2005/8/layout/vList2"/>
    <dgm:cxn modelId="{15A150D9-199D-4AEF-9DCB-E2889E97000A}" srcId="{D6FF8360-B411-42BB-9983-6F810751F94E}" destId="{E0187E99-9C62-426E-9725-021320E439A6}" srcOrd="6" destOrd="0" parTransId="{22D62A77-8D20-417A-BB5F-343A828FFF5D}" sibTransId="{7A294909-679D-4352-A640-A5AC0DE896EA}"/>
    <dgm:cxn modelId="{9CF5E9B7-C1B5-47F0-ADD0-14A107208B4A}" type="presOf" srcId="{7920E020-39AF-4EDE-B3A7-A44EAD6D02DE}" destId="{BE4A3DBA-A77C-4C4F-8823-B69D5932929B}" srcOrd="0" destOrd="0" presId="urn:microsoft.com/office/officeart/2005/8/layout/vList2"/>
    <dgm:cxn modelId="{8F2F6C28-0826-4142-BA28-5D2CF639E34E}" type="presOf" srcId="{170C7F89-F352-4E5B-9BE7-18D48498B06C}" destId="{5C3543CF-6BAB-4855-8458-620526E4B7AF}" srcOrd="0" destOrd="0" presId="urn:microsoft.com/office/officeart/2005/8/layout/vList2"/>
    <dgm:cxn modelId="{292059CD-7CBF-4763-B0C0-7941C86D3B17}" type="presOf" srcId="{3670BE38-ABE6-48B3-BAEE-0731CB6ECACF}" destId="{1C5EE9A8-208C-45D3-BE9D-1122F35E02F2}" srcOrd="0" destOrd="0" presId="urn:microsoft.com/office/officeart/2005/8/layout/vList2"/>
    <dgm:cxn modelId="{F81EC642-CFAC-4902-84D9-CE6F87BF0B89}" srcId="{D6FF8360-B411-42BB-9983-6F810751F94E}" destId="{3D0CAA46-8840-4AE1-90BE-09CD8202C6CF}" srcOrd="3" destOrd="0" parTransId="{60DC1122-981D-48B2-A70C-671CD0CBBCD6}" sibTransId="{A521B5CB-9416-44D3-AD05-B3A29E6B5785}"/>
    <dgm:cxn modelId="{5523D325-5EF4-42A1-810B-DA687AA9CC0E}" srcId="{3670BE38-ABE6-48B3-BAEE-0731CB6ECACF}" destId="{B768CA69-2FA2-4A21-ABB9-9606F3B0C3F7}" srcOrd="0" destOrd="0" parTransId="{697C2B47-BDD3-4A92-844E-B52D7642895F}" sibTransId="{A7D28D52-5301-46F9-9FAE-7965DB5389E3}"/>
    <dgm:cxn modelId="{1C2CA283-FD7B-4C8F-93BD-9E5DF50B78F7}" type="presOf" srcId="{D6FF8360-B411-42BB-9983-6F810751F94E}" destId="{D49539C1-B7C4-40F7-A25E-485694CEC602}" srcOrd="0" destOrd="0" presId="urn:microsoft.com/office/officeart/2005/8/layout/vList2"/>
    <dgm:cxn modelId="{B8A9F1D5-2AF3-4B48-B409-20E09BD944C9}" type="presOf" srcId="{D3AAA100-2BD2-4E3F-A175-001CD61FE0D5}" destId="{84B8D410-CD39-4401-B51A-5BA833E33951}" srcOrd="0" destOrd="0" presId="urn:microsoft.com/office/officeart/2005/8/layout/vList2"/>
    <dgm:cxn modelId="{8780D1D2-4E55-41F1-B4DD-3E0808CCB277}" srcId="{D6FF8360-B411-42BB-9983-6F810751F94E}" destId="{D3AAA100-2BD2-4E3F-A175-001CD61FE0D5}" srcOrd="2" destOrd="0" parTransId="{526F9907-6C4D-4267-8952-E1069A3585DB}" sibTransId="{73DF978F-BBE9-45F1-A458-DF170BFBB310}"/>
    <dgm:cxn modelId="{3894FE8D-24FC-46F6-B6B7-7E1A9979E784}" type="presParOf" srcId="{D49539C1-B7C4-40F7-A25E-485694CEC602}" destId="{1C5EE9A8-208C-45D3-BE9D-1122F35E02F2}" srcOrd="0" destOrd="0" presId="urn:microsoft.com/office/officeart/2005/8/layout/vList2"/>
    <dgm:cxn modelId="{A166D13E-4525-4D70-89ED-855ACE835D2F}" type="presParOf" srcId="{D49539C1-B7C4-40F7-A25E-485694CEC602}" destId="{DF8B16F4-A381-448D-9F73-2C0E347F47D8}" srcOrd="1" destOrd="0" presId="urn:microsoft.com/office/officeart/2005/8/layout/vList2"/>
    <dgm:cxn modelId="{EA08F481-156F-4D21-962E-975141655B95}" type="presParOf" srcId="{D49539C1-B7C4-40F7-A25E-485694CEC602}" destId="{5C3543CF-6BAB-4855-8458-620526E4B7AF}" srcOrd="2" destOrd="0" presId="urn:microsoft.com/office/officeart/2005/8/layout/vList2"/>
    <dgm:cxn modelId="{91341E93-657D-4DA9-A0B9-008DF9D10FEC}" type="presParOf" srcId="{D49539C1-B7C4-40F7-A25E-485694CEC602}" destId="{461E7712-750B-4328-B8A7-E60B9C0326E9}" srcOrd="3" destOrd="0" presId="urn:microsoft.com/office/officeart/2005/8/layout/vList2"/>
    <dgm:cxn modelId="{60D67980-808C-421A-9D4C-1B63E46BF85A}" type="presParOf" srcId="{D49539C1-B7C4-40F7-A25E-485694CEC602}" destId="{84B8D410-CD39-4401-B51A-5BA833E33951}" srcOrd="4" destOrd="0" presId="urn:microsoft.com/office/officeart/2005/8/layout/vList2"/>
    <dgm:cxn modelId="{EFB43B60-6701-4C31-B2C4-110D3FBB7BA7}" type="presParOf" srcId="{D49539C1-B7C4-40F7-A25E-485694CEC602}" destId="{507403C5-087D-4BD9-A23B-33BF06991DDB}" srcOrd="5" destOrd="0" presId="urn:microsoft.com/office/officeart/2005/8/layout/vList2"/>
    <dgm:cxn modelId="{84205D44-393C-4957-B320-39052E67F018}" type="presParOf" srcId="{D49539C1-B7C4-40F7-A25E-485694CEC602}" destId="{1444FE43-6278-4AF2-8131-36ECB5C88A0D}" srcOrd="6" destOrd="0" presId="urn:microsoft.com/office/officeart/2005/8/layout/vList2"/>
    <dgm:cxn modelId="{953E0B24-DDD8-49DF-8037-9582E9E4A83F}" type="presParOf" srcId="{D49539C1-B7C4-40F7-A25E-485694CEC602}" destId="{47875C61-ABA5-45E7-97AB-94DE30D79025}" srcOrd="7" destOrd="0" presId="urn:microsoft.com/office/officeart/2005/8/layout/vList2"/>
    <dgm:cxn modelId="{9086EBAD-A806-4BCB-AA5A-97D7A30A3021}" type="presParOf" srcId="{D49539C1-B7C4-40F7-A25E-485694CEC602}" destId="{9569CD06-ED82-4BBE-97C4-77D181F89BF9}" srcOrd="8" destOrd="0" presId="urn:microsoft.com/office/officeart/2005/8/layout/vList2"/>
    <dgm:cxn modelId="{A597F69B-F637-4FC3-BF6E-E11438BCC945}" type="presParOf" srcId="{D49539C1-B7C4-40F7-A25E-485694CEC602}" destId="{6BF82C70-66B4-44A5-863C-227AC52F54AF}" srcOrd="9" destOrd="0" presId="urn:microsoft.com/office/officeart/2005/8/layout/vList2"/>
    <dgm:cxn modelId="{6FF5263E-074F-485E-B1EC-5BC91C39B775}" type="presParOf" srcId="{D49539C1-B7C4-40F7-A25E-485694CEC602}" destId="{BE4A3DBA-A77C-4C4F-8823-B69D5932929B}" srcOrd="10" destOrd="0" presId="urn:microsoft.com/office/officeart/2005/8/layout/vList2"/>
    <dgm:cxn modelId="{38D9E7A4-9989-4DE1-A035-8BD624D19749}" type="presParOf" srcId="{D49539C1-B7C4-40F7-A25E-485694CEC602}" destId="{EABD2951-36AD-437E-BF24-187CD420F778}" srcOrd="11" destOrd="0" presId="urn:microsoft.com/office/officeart/2005/8/layout/vList2"/>
    <dgm:cxn modelId="{73C31BF8-8935-418F-A171-29353FDAA9B9}" type="presParOf" srcId="{D49539C1-B7C4-40F7-A25E-485694CEC602}" destId="{333C62F1-EC09-44C4-B970-E45897189BC5}" srcOrd="1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508B36-787C-4EA5-BA18-D8EA960D1149}">
      <dsp:nvSpPr>
        <dsp:cNvPr id="0" name=""/>
        <dsp:cNvSpPr/>
      </dsp:nvSpPr>
      <dsp:spPr>
        <a:xfrm>
          <a:off x="0" y="724047"/>
          <a:ext cx="856895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EC5190-6E13-4F92-8CF6-E222C9071385}">
      <dsp:nvSpPr>
        <dsp:cNvPr id="0" name=""/>
        <dsp:cNvSpPr/>
      </dsp:nvSpPr>
      <dsp:spPr>
        <a:xfrm>
          <a:off x="432046" y="6865"/>
          <a:ext cx="7582408" cy="11246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itchFamily="34" charset="0"/>
            <a:buNone/>
          </a:pPr>
          <a:endParaRPr lang="ru-RU" sz="2400" kern="1200" dirty="0" smtClean="0"/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itchFamily="34" charset="0"/>
            <a:buNone/>
          </a:pPr>
          <a:r>
            <a:rPr lang="ru-RU" sz="2400" b="1" kern="1200" dirty="0" smtClean="0"/>
            <a:t>Программа ФНПР «За справедливую экономику!»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432046" y="6865"/>
        <a:ext cx="7582408" cy="1124625"/>
      </dsp:txXfrm>
    </dsp:sp>
    <dsp:sp modelId="{F918F2C8-3DD1-4873-AA35-2924A7C9FDCB}">
      <dsp:nvSpPr>
        <dsp:cNvPr id="0" name=""/>
        <dsp:cNvSpPr/>
      </dsp:nvSpPr>
      <dsp:spPr>
        <a:xfrm>
          <a:off x="0" y="2323899"/>
          <a:ext cx="856895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8AB364-7894-437F-95E2-EEE3C1D2579B}">
      <dsp:nvSpPr>
        <dsp:cNvPr id="0" name=""/>
        <dsp:cNvSpPr/>
      </dsp:nvSpPr>
      <dsp:spPr>
        <a:xfrm>
          <a:off x="432046" y="1584178"/>
          <a:ext cx="7582468" cy="11563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Резолюции </a:t>
          </a:r>
          <a:r>
            <a:rPr lang="en-US" sz="2400" b="1" kern="1200" dirty="0" smtClean="0"/>
            <a:t>X </a:t>
          </a:r>
          <a:r>
            <a:rPr lang="ru-RU" sz="2400" b="1" kern="1200" dirty="0" smtClean="0"/>
            <a:t>и </a:t>
          </a:r>
          <a:r>
            <a:rPr lang="en-US" sz="2400" b="1" kern="1200" dirty="0" smtClean="0"/>
            <a:t>XI</a:t>
          </a:r>
          <a:r>
            <a:rPr lang="ru-RU" sz="2400" b="1" kern="1200" dirty="0" smtClean="0"/>
            <a:t> съезда ФНПР</a:t>
          </a:r>
          <a:endParaRPr lang="ru-RU" sz="2400" b="1" kern="1200" dirty="0"/>
        </a:p>
      </dsp:txBody>
      <dsp:txXfrm>
        <a:off x="432046" y="1584178"/>
        <a:ext cx="7582468" cy="1156332"/>
      </dsp:txXfrm>
    </dsp:sp>
    <dsp:sp modelId="{B14D217C-8693-433D-9829-CAC6F4D85EF0}">
      <dsp:nvSpPr>
        <dsp:cNvPr id="0" name=""/>
        <dsp:cNvSpPr/>
      </dsp:nvSpPr>
      <dsp:spPr>
        <a:xfrm>
          <a:off x="0" y="3890210"/>
          <a:ext cx="856895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E9229-BC38-470B-8212-CBD8CCEA86B8}">
      <dsp:nvSpPr>
        <dsp:cNvPr id="0" name=""/>
        <dsp:cNvSpPr/>
      </dsp:nvSpPr>
      <dsp:spPr>
        <a:xfrm>
          <a:off x="428447" y="3180699"/>
          <a:ext cx="7582468" cy="11227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«Стандарты достойного труда»</a:t>
          </a:r>
          <a:endParaRPr lang="ru-RU" sz="2400" b="1" kern="1200" dirty="0"/>
        </a:p>
      </dsp:txBody>
      <dsp:txXfrm>
        <a:off x="428447" y="3180699"/>
        <a:ext cx="7582468" cy="11227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5EE9A8-208C-45D3-BE9D-1122F35E02F2}">
      <dsp:nvSpPr>
        <dsp:cNvPr id="0" name=""/>
        <dsp:cNvSpPr/>
      </dsp:nvSpPr>
      <dsp:spPr>
        <a:xfrm>
          <a:off x="0" y="504"/>
          <a:ext cx="8856983" cy="532968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I</a:t>
          </a:r>
          <a:r>
            <a:rPr lang="ru-RU" sz="2000" b="1" kern="1200" dirty="0" smtClean="0"/>
            <a:t>. Экономическая </a:t>
          </a:r>
          <a:r>
            <a:rPr lang="ru-RU" sz="2000" b="1" kern="1200" dirty="0" smtClean="0"/>
            <a:t>политика</a:t>
          </a:r>
          <a:endParaRPr lang="ru-RU" sz="2000" b="1" kern="1200" dirty="0" smtClean="0"/>
        </a:p>
        <a:p>
          <a:pPr algn="l">
            <a:spcBef>
              <a:spcPct val="0"/>
            </a:spcBef>
          </a:pPr>
          <a:endParaRPr lang="ru-RU" sz="1800" kern="1200" dirty="0"/>
        </a:p>
      </dsp:txBody>
      <dsp:txXfrm>
        <a:off x="0" y="504"/>
        <a:ext cx="8856983" cy="532968"/>
      </dsp:txXfrm>
    </dsp:sp>
    <dsp:sp modelId="{DF8B16F4-A381-448D-9F73-2C0E347F47D8}">
      <dsp:nvSpPr>
        <dsp:cNvPr id="0" name=""/>
        <dsp:cNvSpPr/>
      </dsp:nvSpPr>
      <dsp:spPr>
        <a:xfrm>
          <a:off x="0" y="534531"/>
          <a:ext cx="8856983" cy="2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2860" rIns="128016" bIns="22860" numCol="1" spcCol="1270" anchor="t" anchorCtr="0">
          <a:noAutofit/>
        </a:bodyPr>
        <a:lstStyle/>
        <a:p>
          <a:pPr marL="285750" lvl="1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kern="1200" dirty="0"/>
        </a:p>
      </dsp:txBody>
      <dsp:txXfrm>
        <a:off x="0" y="534531"/>
        <a:ext cx="8856983" cy="2251"/>
      </dsp:txXfrm>
    </dsp:sp>
    <dsp:sp modelId="{5C3543CF-6BAB-4855-8458-620526E4B7AF}">
      <dsp:nvSpPr>
        <dsp:cNvPr id="0" name=""/>
        <dsp:cNvSpPr/>
      </dsp:nvSpPr>
      <dsp:spPr>
        <a:xfrm>
          <a:off x="0" y="536698"/>
          <a:ext cx="8856983" cy="639554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II</a:t>
          </a:r>
          <a:r>
            <a:rPr lang="ru-RU" sz="2000" b="1" kern="1200" dirty="0" smtClean="0"/>
            <a:t>. Заработная плата и уровень жизни </a:t>
          </a:r>
          <a:r>
            <a:rPr lang="ru-RU" sz="2000" b="1" kern="1200" dirty="0" smtClean="0"/>
            <a:t>трудящихся</a:t>
          </a:r>
          <a:endParaRPr lang="ru-RU" sz="2000" b="1" kern="1200" dirty="0" smtClean="0"/>
        </a:p>
        <a:p>
          <a:pPr algn="l">
            <a:spcBef>
              <a:spcPct val="0"/>
            </a:spcBef>
          </a:pPr>
          <a:endParaRPr lang="ru-RU" sz="1800" kern="1200" dirty="0"/>
        </a:p>
      </dsp:txBody>
      <dsp:txXfrm>
        <a:off x="0" y="536698"/>
        <a:ext cx="8856983" cy="639554"/>
      </dsp:txXfrm>
    </dsp:sp>
    <dsp:sp modelId="{84B8D410-CD39-4401-B51A-5BA833E33951}">
      <dsp:nvSpPr>
        <dsp:cNvPr id="0" name=""/>
        <dsp:cNvSpPr/>
      </dsp:nvSpPr>
      <dsp:spPr>
        <a:xfrm>
          <a:off x="0" y="1154172"/>
          <a:ext cx="8856983" cy="548536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III</a:t>
          </a:r>
          <a:r>
            <a:rPr lang="ru-RU" sz="2000" b="1" kern="1200" dirty="0" smtClean="0"/>
            <a:t>. Развитие рынка труда и содействие занятости </a:t>
          </a:r>
          <a:r>
            <a:rPr lang="ru-RU" sz="2000" b="1" kern="1200" dirty="0" smtClean="0"/>
            <a:t>населения</a:t>
          </a:r>
          <a:endParaRPr lang="ru-RU" sz="2000" b="1" kern="1200" dirty="0" smtClean="0"/>
        </a:p>
        <a:p>
          <a:pPr algn="l">
            <a:spcBef>
              <a:spcPct val="0"/>
            </a:spcBef>
          </a:pPr>
          <a:endParaRPr lang="ru-RU" sz="1800" kern="1200" dirty="0"/>
        </a:p>
      </dsp:txBody>
      <dsp:txXfrm>
        <a:off x="0" y="1154172"/>
        <a:ext cx="8856983" cy="548536"/>
      </dsp:txXfrm>
    </dsp:sp>
    <dsp:sp modelId="{507403C5-087D-4BD9-A23B-33BF06991DDB}">
      <dsp:nvSpPr>
        <dsp:cNvPr id="0" name=""/>
        <dsp:cNvSpPr/>
      </dsp:nvSpPr>
      <dsp:spPr>
        <a:xfrm>
          <a:off x="0" y="1725264"/>
          <a:ext cx="8856983" cy="2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209" tIns="22860" rIns="128016" bIns="22860" numCol="1" spcCol="1270" anchor="t" anchorCtr="0">
          <a:noAutofit/>
        </a:bodyPr>
        <a:lstStyle/>
        <a:p>
          <a:pPr marL="285750" lvl="1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kern="1200" dirty="0"/>
        </a:p>
      </dsp:txBody>
      <dsp:txXfrm>
        <a:off x="0" y="1725264"/>
        <a:ext cx="8856983" cy="2251"/>
      </dsp:txXfrm>
    </dsp:sp>
    <dsp:sp modelId="{1444FE43-6278-4AF2-8131-36ECB5C88A0D}">
      <dsp:nvSpPr>
        <dsp:cNvPr id="0" name=""/>
        <dsp:cNvSpPr/>
      </dsp:nvSpPr>
      <dsp:spPr>
        <a:xfrm>
          <a:off x="0" y="1727515"/>
          <a:ext cx="8856983" cy="635282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IV</a:t>
          </a:r>
          <a:r>
            <a:rPr lang="ru-RU" sz="2000" b="1" kern="1200" dirty="0" smtClean="0"/>
            <a:t>. Социальное страхование, социальная защита, отрасли социальной </a:t>
          </a:r>
          <a:r>
            <a:rPr lang="ru-RU" sz="2000" b="1" kern="1200" dirty="0" smtClean="0"/>
            <a:t>сферы</a:t>
          </a:r>
          <a:endParaRPr lang="ru-RU" sz="2000" b="1" kern="1200" dirty="0" smtClean="0"/>
        </a:p>
        <a:p>
          <a:pPr marL="285750" indent="0" algn="l">
            <a:spcBef>
              <a:spcPct val="0"/>
            </a:spcBef>
          </a:pPr>
          <a:endParaRPr lang="ru-RU" sz="1800" kern="1200" dirty="0" smtClean="0"/>
        </a:p>
        <a:p>
          <a:pPr algn="l">
            <a:spcBef>
              <a:spcPct val="0"/>
            </a:spcBef>
          </a:pPr>
          <a:endParaRPr lang="ru-RU" sz="1800" kern="1200" dirty="0"/>
        </a:p>
      </dsp:txBody>
      <dsp:txXfrm>
        <a:off x="0" y="1727515"/>
        <a:ext cx="8856983" cy="635282"/>
      </dsp:txXfrm>
    </dsp:sp>
    <dsp:sp modelId="{9569CD06-ED82-4BBE-97C4-77D181F89BF9}">
      <dsp:nvSpPr>
        <dsp:cNvPr id="0" name=""/>
        <dsp:cNvSpPr/>
      </dsp:nvSpPr>
      <dsp:spPr>
        <a:xfrm>
          <a:off x="0" y="2363190"/>
          <a:ext cx="8856983" cy="671143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V</a:t>
          </a:r>
          <a:r>
            <a:rPr lang="ru-RU" sz="2000" b="1" kern="1200" dirty="0" smtClean="0"/>
            <a:t>. Условия и охрана труда, промышленная и экологическая </a:t>
          </a:r>
          <a:r>
            <a:rPr lang="ru-RU" sz="2000" b="1" kern="1200" dirty="0" smtClean="0"/>
            <a:t>безопасность</a:t>
          </a:r>
          <a:endParaRPr lang="ru-RU" sz="2000" kern="1200" dirty="0" smtClean="0"/>
        </a:p>
        <a:p>
          <a:pPr algn="l">
            <a:spcBef>
              <a:spcPct val="0"/>
            </a:spcBef>
          </a:pPr>
          <a:endParaRPr lang="ru-RU" sz="1800" kern="1200" dirty="0"/>
        </a:p>
      </dsp:txBody>
      <dsp:txXfrm>
        <a:off x="0" y="2363190"/>
        <a:ext cx="8856983" cy="671143"/>
      </dsp:txXfrm>
    </dsp:sp>
    <dsp:sp modelId="{BE4A3DBA-A77C-4C4F-8823-B69D5932929B}">
      <dsp:nvSpPr>
        <dsp:cNvPr id="0" name=""/>
        <dsp:cNvSpPr/>
      </dsp:nvSpPr>
      <dsp:spPr>
        <a:xfrm>
          <a:off x="0" y="3034725"/>
          <a:ext cx="8856983" cy="764264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VI</a:t>
          </a:r>
          <a:r>
            <a:rPr lang="ru-RU" sz="2000" b="1" kern="1200" dirty="0" smtClean="0"/>
            <a:t>. Социально-экономические проблемы развития регионов России, в том числе районов Крайнего Севера и приравненных к ним </a:t>
          </a:r>
          <a:r>
            <a:rPr lang="ru-RU" sz="2000" b="1" kern="1200" dirty="0" smtClean="0"/>
            <a:t>местностей</a:t>
          </a:r>
          <a:endParaRPr lang="ru-RU" sz="2000" b="1" kern="1200" dirty="0" smtClean="0"/>
        </a:p>
        <a:p>
          <a:pPr algn="l" defTabSz="222250">
            <a:lnSpc>
              <a:spcPct val="90000"/>
            </a:lnSpc>
            <a:spcBef>
              <a:spcPct val="0"/>
            </a:spcBef>
          </a:pPr>
          <a:endParaRPr lang="ru-RU" sz="1800" kern="1200" dirty="0"/>
        </a:p>
      </dsp:txBody>
      <dsp:txXfrm>
        <a:off x="0" y="3034725"/>
        <a:ext cx="8856983" cy="764264"/>
      </dsp:txXfrm>
    </dsp:sp>
    <dsp:sp modelId="{333C62F1-EC09-44C4-B970-E45897189BC5}">
      <dsp:nvSpPr>
        <dsp:cNvPr id="0" name=""/>
        <dsp:cNvSpPr/>
      </dsp:nvSpPr>
      <dsp:spPr>
        <a:xfrm>
          <a:off x="0" y="3799381"/>
          <a:ext cx="8856983" cy="706711"/>
        </a:xfrm>
        <a:prstGeom prst="roundRect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/>
        </a:p>
        <a:p>
          <a:pPr marL="0" marR="0" lvl="0" indent="0" algn="just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/>
            <a:t>VII</a:t>
          </a:r>
          <a:r>
            <a:rPr lang="ru-RU" sz="2000" b="1" kern="1200" dirty="0" smtClean="0"/>
            <a:t>. Развитие социального партнерства и координация действий сторон </a:t>
          </a:r>
          <a:r>
            <a:rPr lang="ru-RU" sz="2000" b="1" kern="1200" dirty="0" smtClean="0"/>
            <a:t>Соглашения</a:t>
          </a:r>
          <a:endParaRPr lang="ru-RU" sz="2000" b="1" kern="1200" dirty="0" smtClean="0"/>
        </a:p>
        <a:p>
          <a:pPr algn="l">
            <a:spcBef>
              <a:spcPct val="0"/>
            </a:spcBef>
          </a:pPr>
          <a:endParaRPr lang="ru-RU" sz="1800" kern="1200" dirty="0"/>
        </a:p>
      </dsp:txBody>
      <dsp:txXfrm>
        <a:off x="0" y="3799381"/>
        <a:ext cx="8856983" cy="706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4D2B4-B1B3-45CF-87D1-920F89B096DD}" type="datetimeFigureOut">
              <a:rPr lang="ru-RU" smtClean="0"/>
              <a:pPr/>
              <a:t>10.04.2023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CFCA0-8662-4579-B576-441729ACA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FCA0-8662-4579-B576-441729ACA25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FCA0-8662-4579-B576-441729ACA25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kern="12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FCA0-8662-4579-B576-441729ACA25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FCA0-8662-4579-B576-441729ACA25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FCA0-8662-4579-B576-441729ACA25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FCA0-8662-4579-B576-441729ACA25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FCA0-8662-4579-B576-441729ACA25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FCA0-8662-4579-B576-441729ACA25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C7D3A-3C0F-4FAE-B1E7-9F22D3F0722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4358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04.04.2023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04.04.2023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04.04.2023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04.04.2023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04.04.2023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04.04.2023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04.04.2023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04.04.2023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04.04.2023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04.04.2023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04.04.2023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04.04.2023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04.04.2023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04.04.2023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04.04.2023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04.04.2023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04.04.2023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04.04.2023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04.04.2023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04.04.2023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04.04.2023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04.04.2023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04.04.2023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srgbClr val="04617B">
                    <a:shade val="90000"/>
                  </a:srgbClr>
                </a:solidFill>
              </a:rPr>
              <a:t>04.04.2023</a:t>
            </a: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496944" cy="2232248"/>
          </a:xfrm>
        </p:spPr>
        <p:txBody>
          <a:bodyPr anchor="ctr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600" u="sng" dirty="0" smtClean="0">
                <a:ln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 проекте концепции Генерального соглашения между общероссийскими объединениями профсоюзов, общероссийскими объединениями работодателей и Правительством Российской Федерации </a:t>
            </a:r>
            <a:br>
              <a:rPr lang="ru-RU" sz="2600" u="sng" dirty="0" smtClean="0">
                <a:ln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600" u="sng" dirty="0" smtClean="0">
                <a:ln/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очередной период</a:t>
            </a:r>
            <a:endParaRPr lang="ru-RU" sz="2600" u="sng" dirty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4941168"/>
            <a:ext cx="4536504" cy="144016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Заместитель Председателя Федерации независимых профсоюзов России, ректор ОУП ВО </a:t>
            </a:r>
            <a:r>
              <a:rPr lang="ru-RU" sz="2000" smtClean="0"/>
              <a:t>«АТиСО»</a:t>
            </a:r>
            <a:endParaRPr lang="ru-RU" sz="2000" dirty="0" smtClean="0"/>
          </a:p>
          <a:p>
            <a:pPr algn="l"/>
            <a:r>
              <a:rPr lang="ru-RU" sz="2000" b="1" dirty="0" smtClean="0"/>
              <a:t>Кузьмина Нина Николаевна</a:t>
            </a:r>
            <a:endParaRPr lang="ru-RU" sz="20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980728"/>
            <a:ext cx="7416824" cy="43204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000" b="1" dirty="0" smtClean="0">
                <a:ln/>
                <a:solidFill>
                  <a:prstClr val="black"/>
                </a:solidFill>
                <a:cs typeface="Times New Roman" pitchFamily="18" charset="0"/>
              </a:rPr>
              <a:t>ФЕДЕРАЦИЯ НЕЗАВИСИМЫХ ПРОФСОЮЗОВ РОССИИ</a:t>
            </a:r>
            <a:endParaRPr lang="ru-RU" sz="2000" b="1" dirty="0">
              <a:ln/>
              <a:solidFill>
                <a:prstClr val="black"/>
              </a:solidFill>
              <a:cs typeface="Times New Roman" pitchFamily="18" charset="0"/>
            </a:endParaRPr>
          </a:p>
        </p:txBody>
      </p:sp>
      <p:pic>
        <p:nvPicPr>
          <p:cNvPr id="5" name="Picture 2" descr="Y:\ИМЕННЫЕ ПАПКИ\Алексеев\fnprlogo.PN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2677" t="2673" r="985" b="1100"/>
          <a:stretch/>
        </p:blipFill>
        <p:spPr bwMode="auto">
          <a:xfrm>
            <a:off x="683568" y="836712"/>
            <a:ext cx="864097" cy="864096"/>
          </a:xfrm>
          <a:prstGeom prst="rect">
            <a:avLst/>
          </a:prstGeom>
          <a:ln w="38100">
            <a:solidFill>
              <a:schemeClr val="bg1"/>
            </a:solidFill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47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4000" b="1" dirty="0" smtClean="0"/>
              <a:t>Основные задачи в сфере рынка труда и содействие занятости населения</a:t>
            </a:r>
            <a:endParaRPr lang="ru-RU" sz="4000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>
                <a:solidFill>
                  <a:srgbClr val="04617B">
                    <a:shade val="90000"/>
                  </a:srgbClr>
                </a:solidFill>
              </a:rPr>
              <a:pPr/>
              <a:t>10</a:t>
            </a:fld>
            <a:endParaRPr lang="ru-RU" sz="1800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5496" y="1772816"/>
          <a:ext cx="9108504" cy="4536504"/>
        </p:xfrm>
        <a:graphic>
          <a:graphicData uri="http://schemas.openxmlformats.org/drawingml/2006/table">
            <a:tbl>
              <a:tblPr/>
              <a:tblGrid>
                <a:gridCol w="9108504"/>
              </a:tblGrid>
              <a:tr h="4536504">
                <a:tc>
                  <a:txBody>
                    <a:bodyPr/>
                    <a:lstStyle/>
                    <a:p>
                      <a:pPr marL="0" marR="0" lvl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1. Обеспечение экономики квалифицированными кадрами, а населения — возможностями продуктивной занятости.</a:t>
                      </a:r>
                    </a:p>
                    <a:p>
                      <a:pPr marL="0" marR="0" lvl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2. Обеспечение равных прав для всех занятых независимо от формы занятости.</a:t>
                      </a:r>
                    </a:p>
                    <a:p>
                      <a:pPr marL="0" marR="0" lvl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3. Обеспечение бесплатного профобразования всех уровней и непрерывного профессионального развития работников.</a:t>
                      </a:r>
                    </a:p>
                    <a:p>
                      <a:pPr marL="0" marR="0" lvl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4. Обеспечение достойного уровня жизни безработных в период переобучения и трудоустройства.</a:t>
                      </a:r>
                    </a:p>
                    <a:p>
                      <a:pPr marL="0" marR="0" lvl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5. Защита прав работников при внедрении профстандартов и независимой оценки квалификации.</a:t>
                      </a:r>
                      <a:endParaRPr lang="ru-RU" sz="2400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4000" b="1" dirty="0" smtClean="0"/>
              <a:t>Основные задачи в сфере социального страхования, социальной защиты, развития социальной сферы</a:t>
            </a:r>
            <a:endParaRPr lang="ru-RU" sz="4000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ru-RU" sz="1800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0" y="1628800"/>
          <a:ext cx="9144000" cy="52292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229200">
                <a:tc>
                  <a:txBody>
                    <a:bodyPr/>
                    <a:lstStyle/>
                    <a:p>
                      <a:pPr marL="0" indent="446088" algn="just">
                        <a:tabLst>
                          <a:tab pos="803275" algn="l"/>
                        </a:tabLst>
                      </a:pPr>
                      <a:r>
                        <a:rPr lang="ru-RU" sz="2300" dirty="0" smtClean="0"/>
                        <a:t>1</a:t>
                      </a:r>
                      <a:r>
                        <a:rPr lang="ru-RU" sz="2400" dirty="0" smtClean="0"/>
                        <a:t>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Разработка и реализация мер социальной защиты участникам специальной военной операции и членам их семей.</a:t>
                      </a:r>
                      <a:endParaRPr lang="ru-RU" sz="2400" baseline="0" dirty="0" smtClean="0"/>
                    </a:p>
                    <a:p>
                      <a:pPr marL="0" indent="446088" algn="just"/>
                      <a:r>
                        <a:rPr lang="ru-RU" sz="2400" baseline="0" dirty="0" smtClean="0"/>
                        <a:t>2. </a:t>
                      </a:r>
                      <a:r>
                        <a:rPr lang="ru-RU" sz="2400" dirty="0" smtClean="0"/>
                        <a:t>Восстановление индексации пенсий</a:t>
                      </a:r>
                      <a:r>
                        <a:rPr lang="ru-RU" sz="2400" baseline="0" dirty="0" smtClean="0"/>
                        <a:t> работающим пенсионерам.</a:t>
                      </a:r>
                      <a:endParaRPr lang="ru-RU" sz="2400" dirty="0" smtClean="0"/>
                    </a:p>
                    <a:p>
                      <a:pPr marL="0" indent="446088" algn="just">
                        <a:buNone/>
                      </a:pPr>
                      <a:r>
                        <a:rPr lang="ru-RU" sz="2400" dirty="0" smtClean="0"/>
                        <a:t>3.</a:t>
                      </a:r>
                      <a:r>
                        <a:rPr lang="ru-RU" sz="2400" baseline="0" dirty="0" smtClean="0"/>
                        <a:t> Содействие мерам, направленным на соблюдение государственных гарантий оказания гражданам медицинской помощи, сохранение и укрепление здоровья населения.</a:t>
                      </a:r>
                      <a:endParaRPr lang="ru-RU" sz="2400" dirty="0" smtClean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47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4000" b="1" dirty="0" smtClean="0"/>
              <a:t>Основные задачи в сфере условий и охраны труда, промышленной и экологической безопасности</a:t>
            </a:r>
            <a:endParaRPr lang="ru-RU" sz="4000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ru-RU" sz="1800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556792"/>
          <a:ext cx="9144000" cy="530120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01208">
                <a:tc>
                  <a:txBody>
                    <a:bodyPr/>
                    <a:lstStyle/>
                    <a:p>
                      <a:pPr marL="0" indent="446088" algn="just"/>
                      <a:r>
                        <a:rPr lang="ru-RU" sz="2400" dirty="0" smtClean="0"/>
                        <a:t>1.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Сохранение жизни и здоровья работников в процессе трудовой деятельности.</a:t>
                      </a:r>
                      <a:endParaRPr lang="ru-RU" sz="2400" baseline="0" dirty="0" smtClean="0"/>
                    </a:p>
                    <a:p>
                      <a:pPr marL="0" indent="446088" algn="just"/>
                      <a:r>
                        <a:rPr lang="ru-RU" sz="2400" baseline="0" dirty="0" smtClean="0"/>
                        <a:t>2. Обеспечение достоверных и актуальных статистических данных о причинах производственного травматизма, профессиональной заболеваемости.</a:t>
                      </a:r>
                    </a:p>
                    <a:p>
                      <a:pPr marL="0" indent="446088" algn="just">
                        <a:buNone/>
                      </a:pPr>
                      <a:r>
                        <a:rPr lang="ru-RU" sz="2400" baseline="0" dirty="0" smtClean="0"/>
                        <a:t>3. Расширение существующих инструментов мотивации работодателей на улучшение условий труда и защиту здоровья работников.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3000" b="1" dirty="0" smtClean="0"/>
              <a:t>Основные задачи в сфере социально-экономических проблем развития регионов России, в том числе районов Крайнего Севера и приравненных к ним местностей</a:t>
            </a:r>
            <a:endParaRPr lang="ru-RU" sz="3000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956376" y="64928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z="1800" smtClean="0">
                <a:solidFill>
                  <a:srgbClr val="04617B">
                    <a:shade val="90000"/>
                  </a:srgbClr>
                </a:solidFill>
              </a:rPr>
              <a:pPr/>
              <a:t>13</a:t>
            </a:fld>
            <a:endParaRPr lang="ru-RU" sz="1800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772816"/>
          <a:ext cx="9144000" cy="5085184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085184">
                <a:tc>
                  <a:txBody>
                    <a:bodyPr/>
                    <a:lstStyle/>
                    <a:p>
                      <a:pPr marL="0" indent="446088" algn="just"/>
                      <a:r>
                        <a:rPr lang="ru-RU" sz="2150" dirty="0" smtClean="0"/>
                        <a:t>1.</a:t>
                      </a:r>
                      <a:r>
                        <a:rPr lang="ru-RU" sz="2150" baseline="0" dirty="0" smtClean="0"/>
                        <a:t> Сохранение и расширение государственных гарантий лицам, работающим в районах Крайнего Севера и приравненных к ним местностям.</a:t>
                      </a:r>
                    </a:p>
                    <a:p>
                      <a:pPr marL="0" indent="446088" algn="just"/>
                      <a:r>
                        <a:rPr lang="ru-RU" sz="2150" dirty="0" smtClean="0"/>
                        <a:t>2. Разработка системы мер, стимулирующих приток и закрепление</a:t>
                      </a:r>
                      <a:r>
                        <a:rPr lang="ru-RU" sz="2150" baseline="0" dirty="0" smtClean="0"/>
                        <a:t> </a:t>
                      </a:r>
                      <a:r>
                        <a:rPr lang="ru-RU" sz="2150" dirty="0" smtClean="0"/>
                        <a:t>молодого трудоспособного населения в районы Крайнего Севера и приравненные к ним местности.</a:t>
                      </a:r>
                      <a:endParaRPr lang="ru-RU" sz="2150" baseline="0" dirty="0" smtClean="0"/>
                    </a:p>
                    <a:p>
                      <a:pPr marL="0" marR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50" baseline="0" dirty="0" smtClean="0"/>
                        <a:t>3. Подготовка предложений по развитию транспортной и социальной инфраструктуры в регионах Крайнего Севера, Сибири и Дальнего Востока.</a:t>
                      </a:r>
                    </a:p>
                    <a:p>
                      <a:pPr marL="0" marR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50" baseline="0" dirty="0" smtClean="0"/>
                        <a:t>4. Содействие реализации мер по обеспечению граждан доступным и комфортным жильем.</a:t>
                      </a:r>
                    </a:p>
                    <a:p>
                      <a:pPr marL="0" marR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50" dirty="0" smtClean="0"/>
                        <a:t>5. Разработка и реализация мер по обеспечению дополнительных гарантий и компенсаций для лиц, работающих вахтовым методом.</a:t>
                      </a:r>
                    </a:p>
                    <a:p>
                      <a:pPr marL="0" marR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50" dirty="0" smtClean="0"/>
                        <a:t>6. </a:t>
                      </a:r>
                      <a:r>
                        <a:rPr kumimoji="0" lang="ru-RU" sz="21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реализация мер по обеспечению дополнительных гарантий и компенсаций для лиц </a:t>
                      </a:r>
                      <a:r>
                        <a:rPr kumimoji="0" lang="ru-RU" sz="215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предпенсионного</a:t>
                      </a:r>
                      <a:r>
                        <a:rPr kumimoji="0" lang="ru-RU" sz="21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возраста в районах Крайнего Севера и приравненных к ним местностях.</a:t>
                      </a:r>
                      <a:endParaRPr lang="ru-RU" sz="2150" dirty="0" smtClean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3000" b="1" dirty="0" smtClean="0"/>
              <a:t>Основные задачи в сфере развития социального партнерства и координации действий Сторон Соглашения</a:t>
            </a:r>
            <a:endParaRPr lang="ru-RU" sz="3000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>
                <a:solidFill>
                  <a:srgbClr val="04617B">
                    <a:shade val="90000"/>
                  </a:srgbClr>
                </a:solidFill>
              </a:rPr>
              <a:pPr/>
              <a:t>14</a:t>
            </a:fld>
            <a:endParaRPr lang="ru-RU" sz="1800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556792"/>
          <a:ext cx="9144000" cy="530120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01208">
                <a:tc>
                  <a:txBody>
                    <a:bodyPr/>
                    <a:lstStyle/>
                    <a:p>
                      <a:pPr marL="0" marR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Решение ключевых вопросов социального и экономического развития через систему социального партнерства на всех уровнях.</a:t>
                      </a:r>
                      <a:endParaRPr lang="ru-RU" sz="2400" baseline="0" dirty="0" smtClean="0"/>
                    </a:p>
                    <a:p>
                      <a:pPr marL="0" marR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2. Установление в соглашениях и коллективных договорах положений, направленных на поддержку членов семьи работников, принимающих участие в специальной военной операции.</a:t>
                      </a:r>
                    </a:p>
                    <a:p>
                      <a:pPr marL="0" marR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3. Обеспечение права всех трудящихся независимо от формы занятости на </a:t>
                      </a:r>
                      <a:r>
                        <a:rPr lang="ru-RU" sz="2400" baseline="0" dirty="0" smtClean="0"/>
                        <a:t>объединение </a:t>
                      </a:r>
                      <a:r>
                        <a:rPr lang="ru-RU" sz="2400" baseline="0" dirty="0" smtClean="0"/>
                        <a:t>в профессиональные союзы и участие в коллективных переговорах.</a:t>
                      </a:r>
                    </a:p>
                    <a:p>
                      <a:pPr marL="0" marR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4. Реализация права и развитие практики участия представителей работников в управлении организацией.</a:t>
                      </a:r>
                      <a:endParaRPr lang="ru-RU" sz="2400" dirty="0" smtClean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Y:\ИМЕННЫЕ ПАПКИ\Алексеев\fnprlogo.PN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2677" t="2673" r="985" b="1100"/>
          <a:stretch/>
        </p:blipFill>
        <p:spPr bwMode="auto">
          <a:xfrm>
            <a:off x="3563888" y="3356992"/>
            <a:ext cx="2160241" cy="2160240"/>
          </a:xfrm>
          <a:prstGeom prst="rect">
            <a:avLst/>
          </a:prstGeom>
          <a:ln w="38100">
            <a:solidFill>
              <a:schemeClr val="bg1"/>
            </a:solidFill>
          </a:ln>
          <a:effectLst/>
        </p:spPr>
      </p:pic>
      <p:sp>
        <p:nvSpPr>
          <p:cNvPr id="16" name="Подзаголовок 2">
            <a:extLst>
              <a:ext uri="{FF2B5EF4-FFF2-40B4-BE49-F238E27FC236}">
                <a16:creationId xmlns:a16="http://schemas.microsoft.com/office/drawing/2014/main" xmlns="" id="{44993B8E-2F78-3A4F-8E3E-D5B1BCA8A812}"/>
              </a:ext>
            </a:extLst>
          </p:cNvPr>
          <p:cNvSpPr txBox="1">
            <a:spLocks/>
          </p:cNvSpPr>
          <p:nvPr/>
        </p:nvSpPr>
        <p:spPr bwMode="auto">
          <a:xfrm>
            <a:off x="0" y="1052736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873955">
              <a:schemeClr val="bg1">
                <a:alpha val="52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5400" kern="0" dirty="0">
                <a:ln w="12700" cap="rnd">
                  <a:noFill/>
                </a:ln>
                <a:effectLst>
                  <a:glow rad="139700">
                    <a:srgbClr val="FFFFFF">
                      <a:alpha val="40000"/>
                    </a:srgbClr>
                  </a:glo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935698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756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3600" b="1" dirty="0" smtClean="0"/>
              <a:t>Идеологические основы концепции Генерального соглашения</a:t>
            </a:r>
            <a:endParaRPr lang="ru-RU" sz="3600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844824"/>
          <a:ext cx="856895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2000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ru-RU" sz="2000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3400" b="1" dirty="0" smtClean="0"/>
              <a:t>Предложения членских организаций ФНПР</a:t>
            </a:r>
            <a:endParaRPr lang="ru-RU" sz="3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400" y="6309320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z="2000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ru-RU" sz="20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1700808"/>
            <a:ext cx="8712968" cy="504056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b="1" u="sng" dirty="0" smtClean="0"/>
          </a:p>
          <a:p>
            <a:pPr algn="just"/>
            <a:endParaRPr lang="ru-RU" sz="1600" b="1" u="sng" dirty="0" smtClean="0"/>
          </a:p>
          <a:p>
            <a:pPr algn="just">
              <a:buAutoNum type="arabicPeriod"/>
            </a:pPr>
            <a:r>
              <a:rPr lang="ru-RU" sz="1600" dirty="0" smtClean="0"/>
              <a:t> Профсоюз работников агропромышленного комплекса Российской Федерации</a:t>
            </a:r>
          </a:p>
          <a:p>
            <a:pPr algn="just">
              <a:buAutoNum type="arabicPeriod"/>
            </a:pPr>
            <a:r>
              <a:rPr lang="ru-RU" sz="1600" dirty="0" smtClean="0"/>
              <a:t> Общероссийский профессиональный союз работников культуры</a:t>
            </a:r>
          </a:p>
          <a:p>
            <a:pPr algn="just">
              <a:buAutoNum type="arabicPeriod"/>
            </a:pPr>
            <a:r>
              <a:rPr lang="ru-RU" sz="1600" dirty="0" smtClean="0"/>
              <a:t> Общероссийский профсоюз работников автомобильного транспорта и дорожного хозяйства</a:t>
            </a:r>
          </a:p>
          <a:p>
            <a:pPr algn="just">
              <a:buAutoNum type="arabicPeriod"/>
            </a:pPr>
            <a:r>
              <a:rPr lang="ru-RU" sz="1600" dirty="0" smtClean="0"/>
              <a:t> Общероссийский профсоюз нефтяной, газовой отраслей промышленности строительства</a:t>
            </a:r>
          </a:p>
          <a:p>
            <a:pPr algn="just">
              <a:buAutoNum type="arabicPeriod"/>
            </a:pPr>
            <a:r>
              <a:rPr lang="ru-RU" sz="1600" dirty="0" smtClean="0"/>
              <a:t> Российский профсоюз трудящихся авиационной промышленности</a:t>
            </a:r>
          </a:p>
          <a:p>
            <a:pPr algn="just">
              <a:buAutoNum type="arabicPeriod"/>
            </a:pPr>
            <a:r>
              <a:rPr lang="ru-RU" sz="1600" dirty="0" smtClean="0"/>
              <a:t> Российский профсоюз работников промышленности</a:t>
            </a:r>
          </a:p>
          <a:p>
            <a:pPr algn="just">
              <a:buAutoNum type="arabicPeriod"/>
            </a:pPr>
            <a:r>
              <a:rPr lang="ru-RU" sz="1600" dirty="0" smtClean="0"/>
              <a:t> Российский профсоюз работников атомной энергетики и промышленности</a:t>
            </a:r>
          </a:p>
          <a:p>
            <a:pPr algn="just">
              <a:buAutoNum type="arabicPeriod"/>
            </a:pPr>
            <a:r>
              <a:rPr lang="ru-RU" sz="1600" dirty="0" smtClean="0"/>
              <a:t> Профессиональный союз гражданского персонала Вооруженных Сил Российской Федерации</a:t>
            </a:r>
          </a:p>
          <a:p>
            <a:pPr algn="just">
              <a:buAutoNum type="arabicPeriod"/>
            </a:pPr>
            <a:r>
              <a:rPr lang="ru-RU" sz="1600" dirty="0" smtClean="0"/>
              <a:t>Общероссийский профессиональный союз государственных учреждений и общественного обслуживания Российской Федерации</a:t>
            </a:r>
          </a:p>
          <a:p>
            <a:pPr algn="just">
              <a:buAutoNum type="arabicPeriod"/>
            </a:pPr>
            <a:r>
              <a:rPr lang="ru-RU" sz="1600" dirty="0" smtClean="0"/>
              <a:t>  Общественная организация «Всероссийский </a:t>
            </a:r>
            <a:r>
              <a:rPr lang="ru-RU" sz="1600" dirty="0" err="1" smtClean="0"/>
              <a:t>Электропрофсоюз</a:t>
            </a:r>
            <a:r>
              <a:rPr lang="ru-RU" sz="1600" dirty="0" smtClean="0"/>
              <a:t>»</a:t>
            </a:r>
          </a:p>
          <a:p>
            <a:pPr algn="just">
              <a:buAutoNum type="arabicPeriod"/>
            </a:pPr>
            <a:r>
              <a:rPr lang="ru-RU" sz="1600" dirty="0" smtClean="0"/>
              <a:t> Горно-металлургический профсоюз России</a:t>
            </a:r>
          </a:p>
          <a:p>
            <a:pPr algn="just">
              <a:buAutoNum type="arabicPeriod"/>
            </a:pPr>
            <a:r>
              <a:rPr lang="ru-RU" sz="1600" dirty="0" smtClean="0"/>
              <a:t> Профсоюз работников здравоохранения Российской Федерации</a:t>
            </a:r>
          </a:p>
          <a:p>
            <a:pPr algn="just">
              <a:buAutoNum type="arabicPeriod"/>
            </a:pPr>
            <a:r>
              <a:rPr lang="ru-RU" sz="1600" dirty="0" smtClean="0"/>
              <a:t> Профсоюз работников народного образования и науки Российской Федерации</a:t>
            </a:r>
          </a:p>
          <a:p>
            <a:pPr algn="just">
              <a:buFontTx/>
              <a:buAutoNum type="arabicPeriod"/>
            </a:pPr>
            <a:r>
              <a:rPr lang="ru-RU" sz="1600" dirty="0" smtClean="0"/>
              <a:t> Федерация профсоюзов работников морского транспорта</a:t>
            </a:r>
          </a:p>
          <a:p>
            <a:pPr algn="just">
              <a:buFontTx/>
              <a:buAutoNum type="arabicPeriod"/>
            </a:pPr>
            <a:r>
              <a:rPr lang="ru-RU" sz="1600" dirty="0" smtClean="0"/>
              <a:t> Российский независимый профсоюз работников угольной промышленности</a:t>
            </a:r>
          </a:p>
          <a:p>
            <a:pPr algn="just">
              <a:buAutoNum type="arabicPeriod"/>
            </a:pPr>
            <a:endParaRPr lang="ru-RU" sz="1400" dirty="0" smtClean="0"/>
          </a:p>
          <a:p>
            <a:pPr algn="just">
              <a:buAutoNum type="arabicPeriod"/>
            </a:pP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1196752"/>
            <a:ext cx="662473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Общероссийские профсоюзы (15)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3400" b="1" dirty="0" smtClean="0"/>
              <a:t>Предложения членских организаций ФНПР</a:t>
            </a:r>
            <a:endParaRPr lang="ru-RU" sz="3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400" y="6309320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z="2000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ru-RU" sz="20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1700808"/>
            <a:ext cx="8640960" cy="4968552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numCol="2" anchor="ctr"/>
          <a:lstStyle/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Алтайский край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Архангельская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Республика Башкортостан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Брянская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Волгоградская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Воронежская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Республика Дагестан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Донецкая Народная Республика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Забайкальский край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Ивановская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Иркутская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Калужская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Краснодарский край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Красноярский край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Кемеровская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Курганская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Луганская Народная Республика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Республика Мордовия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Московская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Нижегородская область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5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Новгородская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Новосибирская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Омская область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Орловская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Пермский край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Пензенская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Ростовская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Самарская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Саратовская область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Республика Саха (Якутия)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Свердловская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Ставропольский край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Тверская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Тюменская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Томская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Республика Татарстан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Удмуртская Республика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Республика Чувашия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Челябинская область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500" dirty="0" smtClean="0"/>
              <a:t>Ярославская область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1196752"/>
            <a:ext cx="6624736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Территориальные объединения организаций профсоюзов (40)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3400" b="1" dirty="0" smtClean="0"/>
              <a:t>Предложения членских организаций ФНПР</a:t>
            </a:r>
            <a:endParaRPr lang="ru-RU" sz="3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400" y="6309320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z="2000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ru-RU" sz="2000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Концепция Генерального соглашения:</a:t>
            </a:r>
          </a:p>
          <a:p>
            <a:pPr algn="ctr"/>
            <a:r>
              <a:rPr lang="ru-RU" sz="2800" b="1" dirty="0" smtClean="0"/>
              <a:t>срок действия и его структура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26876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Срок действия: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2024 – 2026 годы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00808"/>
            <a:ext cx="864096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Структура: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u="sng" dirty="0" smtClean="0"/>
          </a:p>
        </p:txBody>
      </p:sp>
      <p:graphicFrame>
        <p:nvGraphicFramePr>
          <p:cNvPr id="7" name="Схема 6"/>
          <p:cNvGraphicFramePr/>
          <p:nvPr/>
        </p:nvGraphicFramePr>
        <p:xfrm>
          <a:off x="179512" y="2204864"/>
          <a:ext cx="8856984" cy="4507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ru-RU" sz="1800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47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4000" b="1" dirty="0" smtClean="0"/>
              <a:t>Приоритетные цели </a:t>
            </a:r>
            <a:br>
              <a:rPr lang="ru-RU" sz="4000" b="1" dirty="0" smtClean="0"/>
            </a:br>
            <a:r>
              <a:rPr lang="ru-RU" sz="4000" b="1" dirty="0" smtClean="0"/>
              <a:t>Генерального соглашения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852936"/>
            <a:ext cx="8640960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400" dirty="0" smtClean="0"/>
              <a:t>Развитие человеческого потенциала, обеспечение экономики квалифицированными кадрами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789040"/>
            <a:ext cx="8640960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Повышение эффективности государственного управления через реализацию принципов достойного труда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517232"/>
            <a:ext cx="864096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Социальная поддержка участников специальной военной операции и членов их семей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725144"/>
            <a:ext cx="864096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Распространение социального партнерства на всех трудящихся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1916832"/>
            <a:ext cx="8640960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400" dirty="0" smtClean="0"/>
              <a:t>Повышение реальной заработной платы и обеспечение роста благосостояния населения </a:t>
            </a:r>
          </a:p>
          <a:p>
            <a:pPr algn="ctr"/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ru-RU" sz="1800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47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4000" b="1" dirty="0" smtClean="0"/>
              <a:t>Основные задачи в сфере экономической политики</a:t>
            </a:r>
            <a:endParaRPr lang="ru-RU" sz="4000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>
                <a:solidFill>
                  <a:srgbClr val="04617B">
                    <a:shade val="90000"/>
                  </a:srgbClr>
                </a:solidFill>
              </a:rPr>
              <a:pPr/>
              <a:t>8</a:t>
            </a:fld>
            <a:endParaRPr lang="ru-RU" sz="1800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0" y="1556792"/>
          <a:ext cx="9144000" cy="521208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206360">
                <a:tc>
                  <a:txBody>
                    <a:bodyPr/>
                    <a:lstStyle/>
                    <a:p>
                      <a:pPr marL="0" indent="446088" algn="just"/>
                      <a:r>
                        <a:rPr lang="ru-RU" sz="2400" dirty="0" smtClean="0"/>
                        <a:t>1.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Формирование стратегических документов в области социально-экономического развития страны с участием сторон социального партнерства.</a:t>
                      </a:r>
                    </a:p>
                    <a:p>
                      <a:pPr marL="0" indent="446088" algn="just"/>
                      <a:r>
                        <a:rPr lang="ru-RU" sz="2400" dirty="0" smtClean="0"/>
                        <a:t>2. Содействие государственной экономической</a:t>
                      </a:r>
                      <a:r>
                        <a:rPr lang="ru-RU" sz="2400" baseline="0" dirty="0" smtClean="0"/>
                        <a:t> политике направленной на:</a:t>
                      </a:r>
                    </a:p>
                    <a:p>
                      <a:pPr marL="0" indent="446088" algn="just"/>
                      <a:r>
                        <a:rPr lang="ru-RU" sz="2400" baseline="0" dirty="0" smtClean="0"/>
                        <a:t>‒ создание рабочих мест;</a:t>
                      </a:r>
                    </a:p>
                    <a:p>
                      <a:pPr marL="0" marR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‒ развитие и модернизацию отечественного производства;</a:t>
                      </a:r>
                    </a:p>
                    <a:p>
                      <a:pPr marL="0" marR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‒обеспечение технологического суверенитета и импортозамещения.</a:t>
                      </a:r>
                    </a:p>
                    <a:p>
                      <a:pPr marL="0" indent="446088" algn="just"/>
                      <a:r>
                        <a:rPr lang="ru-RU" sz="2400" baseline="0" dirty="0" smtClean="0"/>
                        <a:t>3. Содействие формированию и реализации тарифной и ценовой </a:t>
                      </a:r>
                      <a:r>
                        <a:rPr lang="ru-RU" sz="2400" baseline="0" dirty="0" smtClean="0"/>
                        <a:t>политики, </a:t>
                      </a:r>
                      <a:r>
                        <a:rPr lang="ru-RU" sz="2400" baseline="0" dirty="0" smtClean="0"/>
                        <a:t>сбалансированной с ростом денежных доходов населения.</a:t>
                      </a:r>
                    </a:p>
                    <a:p>
                      <a:pPr marL="0" marR="0" indent="4460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4.Поддержка </a:t>
                      </a:r>
                      <a:r>
                        <a:rPr lang="ru-RU" sz="2400" baseline="0" dirty="0" smtClean="0"/>
                        <a:t>социально ответственных работодателей, участвующих в системе социального партнерства. </a:t>
                      </a:r>
                      <a:endParaRPr lang="ru-RU" sz="2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47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4000" b="1" dirty="0" smtClean="0"/>
              <a:t>Основные задачи в сфере заработной платы и уровня жизни трудящихся</a:t>
            </a:r>
            <a:endParaRPr lang="ru-RU" sz="4000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>
                <a:solidFill>
                  <a:srgbClr val="04617B">
                    <a:shade val="90000"/>
                  </a:srgbClr>
                </a:solidFill>
              </a:rPr>
              <a:pPr/>
              <a:t>9</a:t>
            </a:fld>
            <a:endParaRPr lang="ru-RU" sz="1800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0" y="1556792"/>
          <a:ext cx="9144000" cy="530120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301208">
                <a:tc>
                  <a:txBody>
                    <a:bodyPr/>
                    <a:lstStyle/>
                    <a:p>
                      <a:pPr marL="0" indent="446088" algn="just">
                        <a:buNone/>
                      </a:pPr>
                      <a:r>
                        <a:rPr lang="ru-RU" sz="2250" baseline="0" dirty="0" smtClean="0"/>
                        <a:t>1. Рост реальной заработной платы и снижение уровня бедности и неравенства по доходам.</a:t>
                      </a:r>
                    </a:p>
                    <a:p>
                      <a:pPr marL="0" indent="446088" algn="just">
                        <a:buNone/>
                      </a:pPr>
                      <a:r>
                        <a:rPr lang="ru-RU" sz="2250" baseline="0" dirty="0" smtClean="0"/>
                        <a:t>2. Обеспечение всех государственных гарантий по заработной плате.</a:t>
                      </a:r>
                    </a:p>
                    <a:p>
                      <a:pPr marL="0" indent="446088" algn="just">
                        <a:buNone/>
                      </a:pPr>
                      <a:r>
                        <a:rPr lang="ru-RU" sz="2250" baseline="0" dirty="0" smtClean="0"/>
                        <a:t>3. Обеспечение опережающего роста МРОТ над прожиточным минимум трудоспособного населения.</a:t>
                      </a:r>
                    </a:p>
                    <a:p>
                      <a:pPr marL="0" indent="446088" algn="just">
                        <a:buNone/>
                      </a:pPr>
                      <a:r>
                        <a:rPr lang="ru-RU" sz="2250" baseline="0" dirty="0" smtClean="0"/>
                        <a:t>4. Установление требований к системам оплаты труда для работников бюджетной сферы.</a:t>
                      </a:r>
                    </a:p>
                    <a:p>
                      <a:pPr marL="0" indent="446088" algn="just">
                        <a:buNone/>
                      </a:pPr>
                      <a:r>
                        <a:rPr lang="ru-RU" sz="2250" baseline="0" dirty="0" smtClean="0"/>
                        <a:t>5. Формирование единых подходов к установлению гарантий по оплате труда на предприятиях с государственным участием и оборонно- промышленного комплекса.</a:t>
                      </a:r>
                    </a:p>
                    <a:p>
                      <a:pPr marL="0" indent="446088" algn="just">
                        <a:buNone/>
                      </a:pPr>
                      <a:r>
                        <a:rPr lang="ru-RU" sz="2250" baseline="0" dirty="0" smtClean="0"/>
                        <a:t>6. Достижение целевых показателей соотношения средней заработной платы отдельных категорий работников бюджетной сферы и средней заработной платы в субъектах Российской Федерации.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1031</Words>
  <Application>Microsoft Office PowerPoint</Application>
  <PresentationFormat>Экран (4:3)</PresentationFormat>
  <Paragraphs>167</Paragraphs>
  <Slides>15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Поток</vt:lpstr>
      <vt:lpstr>О проекте концепции Генерального соглашения между общероссийскими объединениями профсоюзов, общероссийскими объединениями работодателей и Правительством Российской Федерации  на очередной период</vt:lpstr>
      <vt:lpstr>Идеологические основы концепции Генерального соглашения</vt:lpstr>
      <vt:lpstr>Предложения членских организаций ФНПР</vt:lpstr>
      <vt:lpstr>Предложения членских организаций ФНПР</vt:lpstr>
      <vt:lpstr>Предложения членских организаций ФНПР</vt:lpstr>
      <vt:lpstr>Слайд 6</vt:lpstr>
      <vt:lpstr>Приоритетные цели  Генерального соглашения</vt:lpstr>
      <vt:lpstr>Основные задачи в сфере экономической политики</vt:lpstr>
      <vt:lpstr>Основные задачи в сфере заработной платы и уровня жизни трудящихся</vt:lpstr>
      <vt:lpstr>Основные задачи в сфере рынка труда и содействие занятости населения</vt:lpstr>
      <vt:lpstr>Основные задачи в сфере социального страхования, социальной защиты, развития социальной сферы</vt:lpstr>
      <vt:lpstr>Основные задачи в сфере условий и охраны труда, промышленной и экологической безопасности</vt:lpstr>
      <vt:lpstr>Основные задачи в сфере социально-экономических проблем развития регионов России, в том числе районов Крайнего Севера и приравненных к ним местностей</vt:lpstr>
      <vt:lpstr>Основные задачи в сфере развития социального партнерства и координации действий Сторон Соглашения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концепции Генерального соглашения между общероссийскими объединениями профсоюзов, общероссийскими объединениями работодателей и Правительством Российской Федерации</dc:title>
  <dc:creator>pr.Kuzmina</dc:creator>
  <cp:lastModifiedBy>fnpr</cp:lastModifiedBy>
  <cp:revision>57</cp:revision>
  <dcterms:created xsi:type="dcterms:W3CDTF">2023-04-04T11:34:03Z</dcterms:created>
  <dcterms:modified xsi:type="dcterms:W3CDTF">2023-04-10T08:53:50Z</dcterms:modified>
</cp:coreProperties>
</file>